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6" r:id="rId2"/>
    <p:sldId id="256" r:id="rId3"/>
    <p:sldId id="281" r:id="rId4"/>
    <p:sldId id="275" r:id="rId5"/>
    <p:sldId id="257" r:id="rId6"/>
    <p:sldId id="272" r:id="rId7"/>
    <p:sldId id="263" r:id="rId8"/>
    <p:sldId id="277" r:id="rId9"/>
    <p:sldId id="278" r:id="rId10"/>
    <p:sldId id="274" r:id="rId11"/>
    <p:sldId id="260" r:id="rId12"/>
    <p:sldId id="258" r:id="rId13"/>
    <p:sldId id="259" r:id="rId14"/>
    <p:sldId id="279" r:id="rId15"/>
    <p:sldId id="280" r:id="rId16"/>
    <p:sldId id="265" r:id="rId17"/>
    <p:sldId id="267" r:id="rId18"/>
    <p:sldId id="268" r:id="rId19"/>
    <p:sldId id="269" r:id="rId20"/>
    <p:sldId id="262" r:id="rId21"/>
    <p:sldId id="264" r:id="rId22"/>
  </p:sldIdLst>
  <p:sldSz cx="13004800" cy="97536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0" y="9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B212C-DD50-4DE3-8A82-9352ADD6AF26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8859E-0A2B-4395-8663-438AFB70D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813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892367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21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/>
          <a:lstStyle/>
          <a:p>
            <a:fld id="{A31FB219-5B79-4230-9A64-E9C1BFE99C87}" type="datetimeFigureOut">
              <a:rPr lang="ko-KR" altLang="en-US" smtClean="0"/>
              <a:t>2022-03-08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293829" y="9296400"/>
            <a:ext cx="410370" cy="348813"/>
          </a:xfrm>
        </p:spPr>
        <p:txBody>
          <a:bodyPr/>
          <a:lstStyle/>
          <a:p>
            <a:fld id="{5B188EAD-99DE-415F-8A1D-7AB774F45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64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Unity 3D </a:t>
            </a:r>
            <a:r>
              <a:rPr lang="ko-KR" altLang="en-US" dirty="0"/>
              <a:t>게임 엔진을 이용한 승마 게임의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설계 및 개발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1270000" y="6699605"/>
            <a:ext cx="10464800" cy="1130300"/>
          </a:xfrm>
        </p:spPr>
        <p:txBody>
          <a:bodyPr>
            <a:normAutofit fontScale="25000" lnSpcReduction="20000"/>
          </a:bodyPr>
          <a:lstStyle/>
          <a:p>
            <a:endParaRPr lang="en-US" altLang="ko-KR" dirty="0"/>
          </a:p>
          <a:p>
            <a:r>
              <a:rPr lang="en-US" altLang="ko-KR" sz="12800" dirty="0" smtClean="0"/>
              <a:t>2022.3.</a:t>
            </a:r>
            <a:endParaRPr lang="en-US" altLang="ko-KR" sz="12800" dirty="0"/>
          </a:p>
          <a:p>
            <a:endParaRPr lang="en-US" altLang="ko-KR" sz="12800" dirty="0"/>
          </a:p>
          <a:p>
            <a:r>
              <a:rPr lang="ko-KR" altLang="en-US" sz="12800" dirty="0"/>
              <a:t>박형수 교수</a:t>
            </a:r>
          </a:p>
        </p:txBody>
      </p:sp>
    </p:spTree>
    <p:extLst>
      <p:ext uri="{BB962C8B-B14F-4D97-AF65-F5344CB8AC3E}">
        <p14:creationId xmlns:p14="http://schemas.microsoft.com/office/powerpoint/2010/main" val="1149297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0598" y="1363442"/>
            <a:ext cx="433772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Data Handling 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kumimoji="0" lang="en-US" altLang="ko-KR" sz="2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Diagram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" y="1863072"/>
            <a:ext cx="12870902" cy="3383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3923" y="5644045"/>
            <a:ext cx="463107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Object Handling </a:t>
            </a:r>
            <a:r>
              <a:rPr kumimoji="0" lang="en-US" altLang="ko-K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rPr lang="en-US" altLang="ko-KR" dirty="0"/>
              <a:t> Diagram</a:t>
            </a:r>
            <a:endParaRPr kumimoji="0" lang="ko-KR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7" y="6276123"/>
            <a:ext cx="12757306" cy="3353416"/>
          </a:xfrm>
          <a:prstGeom prst="rect">
            <a:avLst/>
          </a:prstGeom>
        </p:spPr>
      </p:pic>
      <p:sp>
        <p:nvSpPr>
          <p:cNvPr id="9" name="3. 승마 게임의 구성…"/>
          <p:cNvSpPr txBox="1"/>
          <p:nvPr/>
        </p:nvSpPr>
        <p:spPr>
          <a:xfrm>
            <a:off x="355091" y="173172"/>
            <a:ext cx="4214295" cy="80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1pPr>
            <a:lvl2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2pPr>
          </a:lstStyle>
          <a:p>
            <a:r>
              <a:rPr lang="en-US" sz="3600" dirty="0">
                <a:sym typeface="Helvetica Neue"/>
              </a:rPr>
              <a:t>6</a:t>
            </a:r>
            <a:r>
              <a:rPr sz="3600" dirty="0">
                <a:sym typeface="Helvetica Neue"/>
              </a:rPr>
              <a:t>. </a:t>
            </a:r>
            <a:r>
              <a:rPr sz="3600" dirty="0" err="1">
                <a:sym typeface="Helvetica Neue"/>
              </a:rPr>
              <a:t>승마</a:t>
            </a:r>
            <a:r>
              <a:rPr sz="3600" dirty="0">
                <a:sym typeface="Helvetica Neue"/>
              </a:rPr>
              <a:t> </a:t>
            </a:r>
            <a:r>
              <a:rPr sz="3600" dirty="0" err="1">
                <a:sym typeface="Helvetica Neue"/>
              </a:rPr>
              <a:t>게임의</a:t>
            </a:r>
            <a:r>
              <a:rPr sz="3600" dirty="0">
                <a:sym typeface="Helvetica Neue"/>
              </a:rPr>
              <a:t> </a:t>
            </a:r>
            <a:r>
              <a:rPr sz="3600" dirty="0" err="1">
                <a:sym typeface="Helvetica Neue"/>
              </a:rPr>
              <a:t>구성</a:t>
            </a:r>
            <a:endParaRPr sz="3600" dirty="0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1129829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3. 승마 게임의 구성…"/>
          <p:cNvSpPr txBox="1"/>
          <p:nvPr/>
        </p:nvSpPr>
        <p:spPr>
          <a:xfrm>
            <a:off x="355091" y="270163"/>
            <a:ext cx="421429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1pPr>
            <a:lvl2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2pPr>
          </a:lstStyle>
          <a:p>
            <a:r>
              <a:rPr lang="en-US" sz="3600" dirty="0"/>
              <a:t>6</a:t>
            </a:r>
            <a:r>
              <a:rPr sz="3600" dirty="0"/>
              <a:t>. </a:t>
            </a:r>
            <a:r>
              <a:rPr sz="3600" dirty="0" err="1"/>
              <a:t>승마</a:t>
            </a:r>
            <a:r>
              <a:rPr sz="3600" dirty="0"/>
              <a:t> </a:t>
            </a:r>
            <a:r>
              <a:rPr sz="3600" dirty="0" err="1"/>
              <a:t>게임의</a:t>
            </a:r>
            <a:r>
              <a:rPr sz="3600" dirty="0"/>
              <a:t> </a:t>
            </a:r>
            <a:r>
              <a:rPr sz="3600" dirty="0" err="1"/>
              <a:t>구성</a:t>
            </a:r>
            <a:endParaRPr sz="3600" dirty="0"/>
          </a:p>
        </p:txBody>
      </p:sp>
      <p:sp>
        <p:nvSpPr>
          <p:cNvPr id="157" name="알고리즘 순서도"/>
          <p:cNvSpPr txBox="1"/>
          <p:nvPr/>
        </p:nvSpPr>
        <p:spPr>
          <a:xfrm>
            <a:off x="993719" y="1243695"/>
            <a:ext cx="237624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2100" b="0">
                <a:latin typeface="NanumGothic Bold"/>
                <a:ea typeface="NanumGothic Bold"/>
                <a:cs typeface="NanumGothic Bold"/>
                <a:sym typeface="NanumGothic Bold"/>
              </a:defRPr>
            </a:lvl1pPr>
          </a:lstStyle>
          <a:p>
            <a:r>
              <a:rPr dirty="0" err="1"/>
              <a:t>알고리즘</a:t>
            </a:r>
            <a:r>
              <a:rPr dirty="0"/>
              <a:t> </a:t>
            </a:r>
            <a:r>
              <a:rPr dirty="0" err="1"/>
              <a:t>순서도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1437774" y="1934805"/>
            <a:ext cx="10322358" cy="6641677"/>
            <a:chOff x="1617883" y="2502841"/>
            <a:chExt cx="10322358" cy="6641677"/>
          </a:xfrm>
        </p:grpSpPr>
        <p:sp>
          <p:nvSpPr>
            <p:cNvPr id="153" name="Luncher"/>
            <p:cNvSpPr/>
            <p:nvPr/>
          </p:nvSpPr>
          <p:spPr>
            <a:xfrm>
              <a:off x="4457030" y="4758981"/>
              <a:ext cx="2363540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Luncher</a:t>
              </a:r>
            </a:p>
          </p:txBody>
        </p:sp>
        <p:sp>
          <p:nvSpPr>
            <p:cNvPr id="154" name="선"/>
            <p:cNvSpPr/>
            <p:nvPr/>
          </p:nvSpPr>
          <p:spPr>
            <a:xfrm>
              <a:off x="5638799" y="3074469"/>
              <a:ext cx="1" cy="679170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5" name="선"/>
            <p:cNvSpPr/>
            <p:nvPr/>
          </p:nvSpPr>
          <p:spPr>
            <a:xfrm rot="5400000">
              <a:off x="7236340" y="6047230"/>
              <a:ext cx="581194" cy="1085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"/>
                  </a:lnTo>
                  <a:lnTo>
                    <a:pt x="358" y="21600"/>
                  </a:lnTo>
                </a:path>
              </a:pathLst>
            </a:cu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8" name="Start"/>
            <p:cNvSpPr/>
            <p:nvPr/>
          </p:nvSpPr>
          <p:spPr>
            <a:xfrm>
              <a:off x="4560168" y="2502841"/>
              <a:ext cx="2157264" cy="546151"/>
            </a:xfrm>
            <a:prstGeom prst="roundRect">
              <a:avLst>
                <a:gd name="adj" fmla="val 3488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Start</a:t>
              </a:r>
            </a:p>
          </p:txBody>
        </p:sp>
        <p:sp>
          <p:nvSpPr>
            <p:cNvPr id="159" name="도형"/>
            <p:cNvSpPr/>
            <p:nvPr/>
          </p:nvSpPr>
          <p:spPr>
            <a:xfrm>
              <a:off x="4502199" y="5706616"/>
              <a:ext cx="2450269" cy="1182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13" y="0"/>
                  </a:moveTo>
                  <a:lnTo>
                    <a:pt x="0" y="11093"/>
                  </a:lnTo>
                  <a:lnTo>
                    <a:pt x="10068" y="21600"/>
                  </a:lnTo>
                  <a:lnTo>
                    <a:pt x="21600" y="10937"/>
                  </a:lnTo>
                  <a:lnTo>
                    <a:pt x="10113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Confirm…"/>
            <p:cNvSpPr txBox="1"/>
            <p:nvPr/>
          </p:nvSpPr>
          <p:spPr>
            <a:xfrm>
              <a:off x="5162708" y="5990226"/>
              <a:ext cx="952184" cy="6565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Confirm</a:t>
              </a:r>
            </a:p>
            <a:p>
              <a: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Pc ip</a:t>
              </a:r>
            </a:p>
          </p:txBody>
        </p:sp>
        <p:sp>
          <p:nvSpPr>
            <p:cNvPr id="161" name="도형"/>
            <p:cNvSpPr/>
            <p:nvPr/>
          </p:nvSpPr>
          <p:spPr>
            <a:xfrm>
              <a:off x="4514094" y="3750869"/>
              <a:ext cx="2249357" cy="636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7" y="0"/>
                  </a:moveTo>
                  <a:lnTo>
                    <a:pt x="2959" y="0"/>
                  </a:lnTo>
                  <a:lnTo>
                    <a:pt x="0" y="10462"/>
                  </a:lnTo>
                  <a:lnTo>
                    <a:pt x="3150" y="21600"/>
                  </a:lnTo>
                  <a:lnTo>
                    <a:pt x="18544" y="21460"/>
                  </a:lnTo>
                  <a:lnTo>
                    <a:pt x="21600" y="10042"/>
                  </a:lnTo>
                  <a:lnTo>
                    <a:pt x="1851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2" name="Operation tool"/>
            <p:cNvSpPr txBox="1"/>
            <p:nvPr/>
          </p:nvSpPr>
          <p:spPr>
            <a:xfrm>
              <a:off x="4825669" y="3850033"/>
              <a:ext cx="1626262" cy="387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Operation tool</a:t>
              </a:r>
            </a:p>
          </p:txBody>
        </p:sp>
        <p:sp>
          <p:nvSpPr>
            <p:cNvPr id="163" name="선"/>
            <p:cNvSpPr/>
            <p:nvPr/>
          </p:nvSpPr>
          <p:spPr>
            <a:xfrm>
              <a:off x="5638799" y="4421397"/>
              <a:ext cx="1" cy="33159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4" name="선"/>
            <p:cNvSpPr/>
            <p:nvPr/>
          </p:nvSpPr>
          <p:spPr>
            <a:xfrm>
              <a:off x="5638799" y="5357246"/>
              <a:ext cx="1" cy="33159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5" name="선"/>
            <p:cNvSpPr/>
            <p:nvPr/>
          </p:nvSpPr>
          <p:spPr>
            <a:xfrm>
              <a:off x="5638799" y="6912781"/>
              <a:ext cx="1" cy="679170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Yes"/>
            <p:cNvSpPr txBox="1"/>
            <p:nvPr/>
          </p:nvSpPr>
          <p:spPr>
            <a:xfrm>
              <a:off x="4976126" y="6948205"/>
              <a:ext cx="487148" cy="387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Yes</a:t>
              </a:r>
            </a:p>
          </p:txBody>
        </p:sp>
        <p:sp>
          <p:nvSpPr>
            <p:cNvPr id="167" name="Config modify"/>
            <p:cNvSpPr/>
            <p:nvPr/>
          </p:nvSpPr>
          <p:spPr>
            <a:xfrm>
              <a:off x="7111330" y="6906406"/>
              <a:ext cx="1920975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Config modify</a:t>
              </a:r>
            </a:p>
          </p:txBody>
        </p:sp>
        <p:sp>
          <p:nvSpPr>
            <p:cNvPr id="168" name="No"/>
            <p:cNvSpPr txBox="1"/>
            <p:nvPr/>
          </p:nvSpPr>
          <p:spPr>
            <a:xfrm>
              <a:off x="7234745" y="5945241"/>
              <a:ext cx="414910" cy="387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No</a:t>
              </a:r>
            </a:p>
          </p:txBody>
        </p:sp>
        <p:sp>
          <p:nvSpPr>
            <p:cNvPr id="169" name="선"/>
            <p:cNvSpPr/>
            <p:nvPr/>
          </p:nvSpPr>
          <p:spPr>
            <a:xfrm flipH="1">
              <a:off x="5704220" y="7179481"/>
              <a:ext cx="1373440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Game connection"/>
            <p:cNvSpPr/>
            <p:nvPr/>
          </p:nvSpPr>
          <p:spPr>
            <a:xfrm>
              <a:off x="4457030" y="7631724"/>
              <a:ext cx="2363540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Game connection</a:t>
              </a:r>
            </a:p>
          </p:txBody>
        </p:sp>
        <p:sp>
          <p:nvSpPr>
            <p:cNvPr id="171" name="Machine"/>
            <p:cNvSpPr/>
            <p:nvPr/>
          </p:nvSpPr>
          <p:spPr>
            <a:xfrm>
              <a:off x="1940495" y="7631724"/>
              <a:ext cx="1920975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Machine</a:t>
              </a:r>
            </a:p>
          </p:txBody>
        </p:sp>
        <p:sp>
          <p:nvSpPr>
            <p:cNvPr id="172" name="Circular"/>
            <p:cNvSpPr/>
            <p:nvPr/>
          </p:nvSpPr>
          <p:spPr>
            <a:xfrm>
              <a:off x="7416130" y="7631724"/>
              <a:ext cx="1920975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Circular</a:t>
              </a:r>
            </a:p>
          </p:txBody>
        </p:sp>
        <p:sp>
          <p:nvSpPr>
            <p:cNvPr id="173" name="선"/>
            <p:cNvSpPr/>
            <p:nvPr/>
          </p:nvSpPr>
          <p:spPr>
            <a:xfrm flipH="1">
              <a:off x="6859230" y="7904799"/>
              <a:ext cx="518240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선"/>
            <p:cNvSpPr/>
            <p:nvPr/>
          </p:nvSpPr>
          <p:spPr>
            <a:xfrm flipH="1">
              <a:off x="3900130" y="7904799"/>
              <a:ext cx="518240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" name="선"/>
            <p:cNvSpPr/>
            <p:nvPr/>
          </p:nvSpPr>
          <p:spPr>
            <a:xfrm>
              <a:off x="5638799" y="8248012"/>
              <a:ext cx="1" cy="33159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Game ready"/>
            <p:cNvSpPr/>
            <p:nvPr/>
          </p:nvSpPr>
          <p:spPr>
            <a:xfrm>
              <a:off x="4457030" y="8598367"/>
              <a:ext cx="2363540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Game ready</a:t>
              </a:r>
            </a:p>
          </p:txBody>
        </p:sp>
        <p:sp>
          <p:nvSpPr>
            <p:cNvPr id="177" name="선"/>
            <p:cNvSpPr/>
            <p:nvPr/>
          </p:nvSpPr>
          <p:spPr>
            <a:xfrm>
              <a:off x="1617883" y="4042913"/>
              <a:ext cx="2764229" cy="4831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ln w="12700">
              <a:solidFill>
                <a:srgbClr val="000000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8" name="Approval"/>
            <p:cNvSpPr txBox="1"/>
            <p:nvPr/>
          </p:nvSpPr>
          <p:spPr>
            <a:xfrm>
              <a:off x="7481702" y="4020338"/>
              <a:ext cx="1058876" cy="387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Approval</a:t>
              </a:r>
            </a:p>
          </p:txBody>
        </p:sp>
        <p:sp>
          <p:nvSpPr>
            <p:cNvPr id="179" name="Game play"/>
            <p:cNvSpPr/>
            <p:nvPr/>
          </p:nvSpPr>
          <p:spPr>
            <a:xfrm>
              <a:off x="9576700" y="3795893"/>
              <a:ext cx="2363540" cy="5461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Game play</a:t>
              </a:r>
            </a:p>
          </p:txBody>
        </p:sp>
        <p:sp>
          <p:nvSpPr>
            <p:cNvPr id="180" name="선"/>
            <p:cNvSpPr/>
            <p:nvPr/>
          </p:nvSpPr>
          <p:spPr>
            <a:xfrm>
              <a:off x="6895488" y="4048261"/>
              <a:ext cx="2551860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1" name="Goal"/>
            <p:cNvSpPr/>
            <p:nvPr/>
          </p:nvSpPr>
          <p:spPr>
            <a:xfrm>
              <a:off x="9576700" y="4746281"/>
              <a:ext cx="2363540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Goal</a:t>
              </a:r>
            </a:p>
          </p:txBody>
        </p:sp>
        <p:sp>
          <p:nvSpPr>
            <p:cNvPr id="182" name="선"/>
            <p:cNvSpPr/>
            <p:nvPr/>
          </p:nvSpPr>
          <p:spPr>
            <a:xfrm>
              <a:off x="10758470" y="4395997"/>
              <a:ext cx="1" cy="33159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3" name="Rank info"/>
            <p:cNvSpPr/>
            <p:nvPr/>
          </p:nvSpPr>
          <p:spPr>
            <a:xfrm>
              <a:off x="9576700" y="5686081"/>
              <a:ext cx="2363541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Rank info</a:t>
              </a:r>
            </a:p>
          </p:txBody>
        </p:sp>
        <p:sp>
          <p:nvSpPr>
            <p:cNvPr id="184" name="선"/>
            <p:cNvSpPr/>
            <p:nvPr/>
          </p:nvSpPr>
          <p:spPr>
            <a:xfrm>
              <a:off x="10758469" y="5335797"/>
              <a:ext cx="1" cy="33159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5" name="선"/>
            <p:cNvSpPr/>
            <p:nvPr/>
          </p:nvSpPr>
          <p:spPr>
            <a:xfrm>
              <a:off x="10758469" y="6288107"/>
              <a:ext cx="1" cy="84184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End"/>
            <p:cNvSpPr/>
            <p:nvPr/>
          </p:nvSpPr>
          <p:spPr>
            <a:xfrm>
              <a:off x="9679838" y="7185831"/>
              <a:ext cx="2157265" cy="546150"/>
            </a:xfrm>
            <a:prstGeom prst="roundRect">
              <a:avLst>
                <a:gd name="adj" fmla="val 3488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End</a:t>
              </a:r>
            </a:p>
          </p:txBody>
        </p:sp>
        <p:sp>
          <p:nvSpPr>
            <p:cNvPr id="187" name="Request"/>
            <p:cNvSpPr txBox="1"/>
            <p:nvPr/>
          </p:nvSpPr>
          <p:spPr>
            <a:xfrm>
              <a:off x="1684292" y="5945241"/>
              <a:ext cx="995097" cy="3870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b="1"/>
                <a:t>Request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3. 승마 게임의 구성…"/>
          <p:cNvSpPr txBox="1"/>
          <p:nvPr/>
        </p:nvSpPr>
        <p:spPr>
          <a:xfrm>
            <a:off x="355091" y="173172"/>
            <a:ext cx="4214295" cy="80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1pPr>
            <a:lvl2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2pPr>
          </a:lstStyle>
          <a:p>
            <a:r>
              <a:rPr lang="en-US" sz="3600" dirty="0">
                <a:sym typeface="Helvetica Neue"/>
              </a:rPr>
              <a:t>6</a:t>
            </a:r>
            <a:r>
              <a:rPr sz="3600" dirty="0">
                <a:sym typeface="Helvetica Neue"/>
              </a:rPr>
              <a:t>. </a:t>
            </a:r>
            <a:r>
              <a:rPr sz="3600" dirty="0" err="1">
                <a:sym typeface="Helvetica Neue"/>
              </a:rPr>
              <a:t>승마</a:t>
            </a:r>
            <a:r>
              <a:rPr sz="3600" dirty="0">
                <a:sym typeface="Helvetica Neue"/>
              </a:rPr>
              <a:t> </a:t>
            </a:r>
            <a:r>
              <a:rPr sz="3600" dirty="0" err="1">
                <a:sym typeface="Helvetica Neue"/>
              </a:rPr>
              <a:t>게임의</a:t>
            </a:r>
            <a:r>
              <a:rPr sz="3600" dirty="0">
                <a:sym typeface="Helvetica Neue"/>
              </a:rPr>
              <a:t> </a:t>
            </a:r>
            <a:r>
              <a:rPr sz="3600" dirty="0" err="1">
                <a:sym typeface="Helvetica Neue"/>
              </a:rPr>
              <a:t>구성</a:t>
            </a:r>
            <a:endParaRPr sz="3600" dirty="0">
              <a:sym typeface="Helvetica Neue"/>
            </a:endParaRPr>
          </a:p>
        </p:txBody>
      </p:sp>
      <p:sp>
        <p:nvSpPr>
          <p:cNvPr id="146" name="void OnThreadMoter()…"/>
          <p:cNvSpPr txBox="1"/>
          <p:nvPr/>
        </p:nvSpPr>
        <p:spPr>
          <a:xfrm>
            <a:off x="775859" y="2003388"/>
            <a:ext cx="10834250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sz="1200" b="0"/>
            </a:pPr>
            <a:r>
              <a:rPr dirty="0"/>
              <a:t>	</a:t>
            </a:r>
            <a:r>
              <a:rPr sz="1400" dirty="0"/>
              <a:t>void </a:t>
            </a:r>
            <a:r>
              <a:rPr sz="1400" dirty="0" err="1"/>
              <a:t>OnThreadMoter</a:t>
            </a:r>
            <a:r>
              <a:rPr sz="1400" dirty="0"/>
              <a:t>()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{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float </a:t>
            </a:r>
            <a:r>
              <a:rPr sz="1400" dirty="0" err="1"/>
              <a:t>fSpeed</a:t>
            </a:r>
            <a:r>
              <a:rPr sz="1400" dirty="0"/>
              <a:t> 	= 0f;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float </a:t>
            </a:r>
            <a:r>
              <a:rPr sz="1400" dirty="0" err="1"/>
              <a:t>fTime</a:t>
            </a:r>
            <a:r>
              <a:rPr sz="1400" dirty="0"/>
              <a:t> 	= 0f;</a:t>
            </a:r>
          </a:p>
          <a:p>
            <a:pPr algn="l">
              <a:lnSpc>
                <a:spcPct val="80000"/>
              </a:lnSpc>
              <a:defRPr sz="1200" b="0"/>
            </a:pPr>
            <a:endParaRPr sz="1400" dirty="0"/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if( null == </a:t>
            </a:r>
            <a:r>
              <a:rPr sz="1400" dirty="0" err="1"/>
              <a:t>this.motorManager</a:t>
            </a:r>
            <a:r>
              <a:rPr sz="1400" dirty="0"/>
              <a:t> )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return;</a:t>
            </a:r>
          </a:p>
          <a:p>
            <a:pPr algn="l">
              <a:lnSpc>
                <a:spcPct val="80000"/>
              </a:lnSpc>
              <a:defRPr sz="1200" b="0"/>
            </a:pPr>
            <a:endParaRPr sz="1400" dirty="0"/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while( false == </a:t>
            </a:r>
            <a:r>
              <a:rPr sz="1400" dirty="0" err="1"/>
              <a:t>m_IsThreadExit</a:t>
            </a:r>
            <a:r>
              <a:rPr sz="1400" dirty="0"/>
              <a:t> )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{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try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{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if( !</a:t>
            </a:r>
            <a:r>
              <a:rPr sz="1400" dirty="0" err="1"/>
              <a:t>Mathf.Approximately</a:t>
            </a:r>
            <a:r>
              <a:rPr sz="1400" dirty="0"/>
              <a:t>(</a:t>
            </a:r>
            <a:r>
              <a:rPr sz="1400" dirty="0" err="1"/>
              <a:t>fSpeed</a:t>
            </a:r>
            <a:r>
              <a:rPr sz="1400" dirty="0"/>
              <a:t>, </a:t>
            </a:r>
            <a:r>
              <a:rPr sz="1400" dirty="0" err="1"/>
              <a:t>m_fSpeed</a:t>
            </a:r>
            <a:r>
              <a:rPr sz="1400" dirty="0"/>
              <a:t>) )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{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if( null != </a:t>
            </a:r>
            <a:r>
              <a:rPr sz="1400" dirty="0" err="1"/>
              <a:t>this.motorManager</a:t>
            </a:r>
            <a:r>
              <a:rPr sz="1400" dirty="0"/>
              <a:t> )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{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	if( </a:t>
            </a:r>
            <a:r>
              <a:rPr sz="1400" dirty="0" err="1"/>
              <a:t>Mathf.Approximately</a:t>
            </a:r>
            <a:r>
              <a:rPr sz="1400" dirty="0"/>
              <a:t>(</a:t>
            </a:r>
            <a:r>
              <a:rPr sz="1400" dirty="0" err="1"/>
              <a:t>m_fSpeed</a:t>
            </a:r>
            <a:r>
              <a:rPr sz="1400" dirty="0"/>
              <a:t>, 0f) )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		</a:t>
            </a:r>
            <a:r>
              <a:rPr sz="1400" dirty="0" err="1"/>
              <a:t>this.motorManager.OnStop</a:t>
            </a:r>
            <a:r>
              <a:rPr sz="1400" dirty="0"/>
              <a:t>();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	else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		</a:t>
            </a:r>
            <a:r>
              <a:rPr sz="1400" dirty="0" err="1"/>
              <a:t>this.motorManager.OnSigleMotor</a:t>
            </a:r>
            <a:r>
              <a:rPr sz="1400" dirty="0"/>
              <a:t>(</a:t>
            </a:r>
            <a:r>
              <a:rPr sz="1400" dirty="0" err="1"/>
              <a:t>m_fSpeed</a:t>
            </a:r>
            <a:r>
              <a:rPr sz="1400" dirty="0"/>
              <a:t>);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}</a:t>
            </a:r>
          </a:p>
          <a:p>
            <a:pPr algn="l">
              <a:lnSpc>
                <a:spcPct val="80000"/>
              </a:lnSpc>
              <a:defRPr sz="1200" b="0"/>
            </a:pPr>
            <a:endParaRPr sz="1400" dirty="0"/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</a:t>
            </a:r>
            <a:r>
              <a:rPr sz="1400" dirty="0" err="1"/>
              <a:t>fSpeed</a:t>
            </a:r>
            <a:r>
              <a:rPr sz="1400" dirty="0"/>
              <a:t> 	= </a:t>
            </a:r>
            <a:r>
              <a:rPr sz="1400" dirty="0" err="1"/>
              <a:t>m_fSpeed</a:t>
            </a:r>
            <a:r>
              <a:rPr sz="1400" dirty="0"/>
              <a:t>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</a:t>
            </a:r>
            <a:r>
              <a:rPr sz="1400" dirty="0" err="1"/>
              <a:t>fTime</a:t>
            </a:r>
            <a:r>
              <a:rPr sz="1400" dirty="0"/>
              <a:t> 	= 0f;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}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else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{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</a:t>
            </a:r>
            <a:r>
              <a:rPr sz="1400" dirty="0" err="1"/>
              <a:t>fTime</a:t>
            </a:r>
            <a:r>
              <a:rPr sz="1400" dirty="0"/>
              <a:t> += 0.05f;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if( </a:t>
            </a:r>
            <a:r>
              <a:rPr sz="1400" dirty="0" err="1"/>
              <a:t>yehsRidingMotor.MotorManager.DEFAULT_TIME</a:t>
            </a:r>
            <a:r>
              <a:rPr sz="1400" dirty="0"/>
              <a:t>/2f &lt;= </a:t>
            </a:r>
            <a:r>
              <a:rPr sz="1400" dirty="0" err="1"/>
              <a:t>fTime</a:t>
            </a:r>
            <a:r>
              <a:rPr sz="1400" dirty="0"/>
              <a:t> )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{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	if( null != </a:t>
            </a:r>
            <a:r>
              <a:rPr sz="1400" dirty="0" err="1"/>
              <a:t>this.motorManager</a:t>
            </a:r>
            <a:r>
              <a:rPr sz="1400" dirty="0"/>
              <a:t> )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		</a:t>
            </a:r>
            <a:r>
              <a:rPr sz="1400" dirty="0" err="1"/>
              <a:t>this.motorManager.OnSigleMotor</a:t>
            </a:r>
            <a:r>
              <a:rPr sz="1400" dirty="0"/>
              <a:t>(</a:t>
            </a:r>
            <a:r>
              <a:rPr sz="1400" dirty="0" err="1"/>
              <a:t>m_fSpeed</a:t>
            </a:r>
            <a:r>
              <a:rPr sz="1400" dirty="0"/>
              <a:t>);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	</a:t>
            </a:r>
            <a:r>
              <a:rPr sz="1400" dirty="0" err="1"/>
              <a:t>fTime</a:t>
            </a:r>
            <a:r>
              <a:rPr sz="1400" dirty="0"/>
              <a:t> = 0f;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	}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}</a:t>
            </a:r>
          </a:p>
          <a:p>
            <a:pPr algn="l">
              <a:lnSpc>
                <a:spcPct val="80000"/>
              </a:lnSpc>
              <a:defRPr sz="1200" b="0"/>
            </a:pPr>
            <a:endParaRPr sz="1400" dirty="0"/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</a:t>
            </a:r>
            <a:r>
              <a:rPr sz="1400" dirty="0" err="1"/>
              <a:t>System.Threading.Thread.Sleep</a:t>
            </a:r>
            <a:r>
              <a:rPr sz="1400" dirty="0"/>
              <a:t>(50);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}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catch(</a:t>
            </a:r>
            <a:r>
              <a:rPr sz="1400" dirty="0" err="1"/>
              <a:t>System.Exception</a:t>
            </a:r>
            <a:r>
              <a:rPr sz="1400" dirty="0"/>
              <a:t> e)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{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</a:t>
            </a:r>
            <a:r>
              <a:rPr sz="1400" dirty="0" err="1"/>
              <a:t>Debug.LogErrorFormat</a:t>
            </a:r>
            <a:r>
              <a:rPr sz="1400" dirty="0"/>
              <a:t>("</a:t>
            </a:r>
            <a:r>
              <a:rPr sz="1400" dirty="0" err="1"/>
              <a:t>yehsRidingMotorManager</a:t>
            </a:r>
            <a:r>
              <a:rPr sz="1400" dirty="0"/>
              <a:t> error={0}", </a:t>
            </a:r>
            <a:r>
              <a:rPr sz="1400" dirty="0" err="1"/>
              <a:t>e.Message</a:t>
            </a:r>
            <a:r>
              <a:rPr sz="1400" dirty="0"/>
              <a:t>);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	break;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	}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	}</a:t>
            </a:r>
          </a:p>
          <a:p>
            <a:pPr algn="l">
              <a:lnSpc>
                <a:spcPct val="80000"/>
              </a:lnSpc>
              <a:defRPr sz="1200" b="0"/>
            </a:pPr>
            <a:r>
              <a:rPr sz="1400" dirty="0"/>
              <a:t>	}</a:t>
            </a:r>
          </a:p>
        </p:txBody>
      </p:sp>
      <p:sp>
        <p:nvSpPr>
          <p:cNvPr id="147" name="승마기기와 pc간의 스피드 및 무빙제어를 위한 api 소스코드"/>
          <p:cNvSpPr txBox="1"/>
          <p:nvPr/>
        </p:nvSpPr>
        <p:spPr>
          <a:xfrm>
            <a:off x="891955" y="1084040"/>
            <a:ext cx="112203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2100" b="0">
                <a:latin typeface="NanumGothic Bold"/>
                <a:ea typeface="NanumGothic Bold"/>
                <a:cs typeface="NanumGothic Bold"/>
                <a:sym typeface="NanumGothic Bold"/>
              </a:defRPr>
            </a:lvl1pPr>
          </a:lstStyle>
          <a:p>
            <a:r>
              <a:rPr dirty="0" err="1"/>
              <a:t>승마기기와</a:t>
            </a:r>
            <a:r>
              <a:rPr dirty="0"/>
              <a:t> </a:t>
            </a:r>
            <a:r>
              <a:rPr dirty="0" err="1"/>
              <a:t>pc간의</a:t>
            </a:r>
            <a:r>
              <a:rPr dirty="0"/>
              <a:t> </a:t>
            </a:r>
            <a:r>
              <a:rPr dirty="0" err="1"/>
              <a:t>스피드</a:t>
            </a:r>
            <a:r>
              <a:rPr dirty="0"/>
              <a:t> 및 </a:t>
            </a:r>
            <a:r>
              <a:rPr dirty="0" err="1"/>
              <a:t>무빙제어를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api</a:t>
            </a:r>
            <a:r>
              <a:rPr dirty="0"/>
              <a:t> </a:t>
            </a:r>
            <a:r>
              <a:rPr dirty="0" err="1"/>
              <a:t>소스코드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3. 승마 게임의 구성…"/>
          <p:cNvSpPr txBox="1"/>
          <p:nvPr/>
        </p:nvSpPr>
        <p:spPr>
          <a:xfrm>
            <a:off x="355091" y="367144"/>
            <a:ext cx="4214295" cy="80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1pPr>
            <a:lvl2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2pPr>
          </a:lstStyle>
          <a:p>
            <a:r>
              <a:rPr lang="en-US" sz="3600" dirty="0"/>
              <a:t>6</a:t>
            </a:r>
            <a:r>
              <a:rPr sz="3600" dirty="0"/>
              <a:t>. </a:t>
            </a:r>
            <a:r>
              <a:rPr sz="3600" dirty="0" err="1"/>
              <a:t>승마</a:t>
            </a:r>
            <a:r>
              <a:rPr sz="3600" dirty="0"/>
              <a:t> </a:t>
            </a:r>
            <a:r>
              <a:rPr sz="3600" dirty="0" err="1"/>
              <a:t>게임의</a:t>
            </a:r>
            <a:r>
              <a:rPr sz="3600" dirty="0"/>
              <a:t> </a:t>
            </a:r>
            <a:r>
              <a:rPr sz="3600" dirty="0" err="1"/>
              <a:t>구성</a:t>
            </a:r>
            <a:endParaRPr sz="3600" dirty="0"/>
          </a:p>
        </p:txBody>
      </p:sp>
      <p:sp>
        <p:nvSpPr>
          <p:cNvPr id="150" name="실시간 동기화 소스코드"/>
          <p:cNvSpPr txBox="1"/>
          <p:nvPr/>
        </p:nvSpPr>
        <p:spPr>
          <a:xfrm>
            <a:off x="1025327" y="1375600"/>
            <a:ext cx="502650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150000"/>
              </a:lnSpc>
              <a:defRPr sz="2100" b="0">
                <a:latin typeface="NanumGothic Bold"/>
                <a:ea typeface="NanumGothic Bold"/>
                <a:cs typeface="NanumGothic Bold"/>
                <a:sym typeface="NanumGothic Bold"/>
              </a:defRPr>
            </a:lvl1pPr>
          </a:lstStyle>
          <a:p>
            <a:r>
              <a:rPr dirty="0" err="1"/>
              <a:t>실시간</a:t>
            </a:r>
            <a:r>
              <a:rPr dirty="0"/>
              <a:t> </a:t>
            </a:r>
            <a:r>
              <a:rPr dirty="0" err="1"/>
              <a:t>동기화</a:t>
            </a:r>
            <a:r>
              <a:rPr dirty="0"/>
              <a:t> </a:t>
            </a:r>
            <a:r>
              <a:rPr dirty="0" err="1"/>
              <a:t>소스코드</a:t>
            </a:r>
            <a:endParaRPr dirty="0"/>
          </a:p>
        </p:txBody>
      </p:sp>
      <p:sp>
        <p:nvSpPr>
          <p:cNvPr id="151" name="#region RPC…"/>
          <p:cNvSpPr txBox="1"/>
          <p:nvPr/>
        </p:nvSpPr>
        <p:spPr>
          <a:xfrm>
            <a:off x="914401" y="1986134"/>
            <a:ext cx="9158276" cy="774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200" b="0"/>
            </a:pPr>
            <a:r>
              <a:rPr lang="en-US" sz="1000" dirty="0"/>
              <a:t>#region RPC</a:t>
            </a:r>
          </a:p>
          <a:p>
            <a:pPr algn="l">
              <a:defRPr sz="1200" b="0"/>
            </a:pPr>
            <a:r>
              <a:rPr lang="en-US" sz="1000" dirty="0"/>
              <a:t>   public void </a:t>
            </a:r>
            <a:r>
              <a:rPr lang="en-US" sz="1000" dirty="0" err="1"/>
              <a:t>SendAddSpeed</a:t>
            </a:r>
            <a:r>
              <a:rPr lang="en-US" sz="1000" dirty="0"/>
              <a:t>(int gear)</a:t>
            </a:r>
          </a:p>
          <a:p>
            <a:pPr algn="l">
              <a:defRPr sz="1200" b="0"/>
            </a:pPr>
            <a:r>
              <a:rPr lang="en-US" sz="1000" dirty="0"/>
              <a:t>   {</a:t>
            </a:r>
          </a:p>
          <a:p>
            <a:pPr algn="l">
              <a:defRPr sz="1200" b="0"/>
            </a:pPr>
            <a:r>
              <a:rPr lang="en-US" sz="1000" dirty="0"/>
              <a:t>      // </a:t>
            </a:r>
            <a:r>
              <a:rPr lang="ko-KR" altLang="en-US" sz="1000" dirty="0"/>
              <a:t>추가 속도 전송</a:t>
            </a:r>
            <a:r>
              <a:rPr lang="en-US" altLang="ko-KR" sz="1000" dirty="0"/>
              <a:t>.</a:t>
            </a:r>
          </a:p>
          <a:p>
            <a:pPr algn="l">
              <a:defRPr sz="1200" b="0"/>
            </a:pPr>
            <a:endParaRPr lang="en-US" altLang="ko-KR" sz="1000" dirty="0"/>
          </a:p>
          <a:p>
            <a:pPr algn="l">
              <a:defRPr sz="1200" b="0"/>
            </a:pPr>
            <a:r>
              <a:rPr lang="en-US" altLang="ko-KR" sz="1000" dirty="0"/>
              <a:t>      </a:t>
            </a:r>
            <a:r>
              <a:rPr lang="en-US" sz="1000" dirty="0"/>
              <a:t>if( null == </a:t>
            </a:r>
            <a:r>
              <a:rPr lang="en-US" sz="1000" dirty="0" err="1"/>
              <a:t>this.objPlayer</a:t>
            </a:r>
            <a:r>
              <a:rPr lang="en-US" sz="1000" dirty="0"/>
              <a:t> )</a:t>
            </a:r>
          </a:p>
          <a:p>
            <a:pPr algn="l">
              <a:defRPr sz="1200" b="0"/>
            </a:pPr>
            <a:r>
              <a:rPr lang="en-US" sz="1000" dirty="0"/>
              <a:t>         return;</a:t>
            </a:r>
          </a:p>
          <a:p>
            <a:pPr algn="l">
              <a:defRPr sz="1200" b="0"/>
            </a:pPr>
            <a:endParaRPr lang="en-US" sz="1000" dirty="0"/>
          </a:p>
          <a:p>
            <a:pPr algn="l">
              <a:defRPr sz="1200" b="0"/>
            </a:pPr>
            <a:r>
              <a:rPr lang="en-US" sz="1000" dirty="0"/>
              <a:t>      if( true == </a:t>
            </a:r>
            <a:r>
              <a:rPr lang="en-US" sz="1000" dirty="0" err="1"/>
              <a:t>m_IsReqAddSpeed</a:t>
            </a:r>
            <a:r>
              <a:rPr lang="en-US" sz="1000" dirty="0"/>
              <a:t> )</a:t>
            </a:r>
          </a:p>
          <a:p>
            <a:pPr algn="l">
              <a:defRPr sz="1200" b="0"/>
            </a:pPr>
            <a:r>
              <a:rPr lang="en-US" sz="1000" dirty="0"/>
              <a:t>         return;</a:t>
            </a:r>
          </a:p>
          <a:p>
            <a:pPr algn="l">
              <a:defRPr sz="1200" b="0"/>
            </a:pPr>
            <a:endParaRPr lang="en-US" sz="1000" dirty="0"/>
          </a:p>
          <a:p>
            <a:pPr algn="l">
              <a:defRPr sz="1200" b="0"/>
            </a:pPr>
            <a:r>
              <a:rPr lang="en-US" sz="1000" dirty="0"/>
              <a:t>      </a:t>
            </a:r>
            <a:r>
              <a:rPr lang="en-US" sz="1000" dirty="0" err="1"/>
              <a:t>m_IsReqAddSpeed</a:t>
            </a:r>
            <a:r>
              <a:rPr lang="en-US" sz="1000" dirty="0"/>
              <a:t> = true;</a:t>
            </a:r>
          </a:p>
          <a:p>
            <a:pPr algn="l">
              <a:defRPr sz="1200" b="0"/>
            </a:pPr>
            <a:r>
              <a:rPr lang="en-US" sz="1000" dirty="0"/>
              <a:t>      </a:t>
            </a:r>
            <a:r>
              <a:rPr lang="en-US" sz="1000" dirty="0" err="1"/>
              <a:t>SendRPCData</a:t>
            </a:r>
            <a:r>
              <a:rPr lang="en-US" sz="1000" dirty="0"/>
              <a:t>("</a:t>
            </a:r>
            <a:r>
              <a:rPr lang="en-US" sz="1000" dirty="0" err="1"/>
              <a:t>OnRPCAddSpeed</a:t>
            </a:r>
            <a:r>
              <a:rPr lang="en-US" sz="1000" dirty="0"/>
              <a:t>", </a:t>
            </a:r>
            <a:r>
              <a:rPr lang="en-US" sz="1000" dirty="0" err="1"/>
              <a:t>PhotonTargets.AllViaServer</a:t>
            </a:r>
            <a:r>
              <a:rPr lang="en-US" sz="1000" dirty="0"/>
              <a:t>, gear);</a:t>
            </a:r>
          </a:p>
          <a:p>
            <a:pPr algn="l">
              <a:defRPr sz="1200" b="0"/>
            </a:pPr>
            <a:r>
              <a:rPr lang="en-US" sz="1000" dirty="0"/>
              <a:t>   }</a:t>
            </a:r>
          </a:p>
          <a:p>
            <a:pPr algn="l">
              <a:defRPr sz="1200" b="0"/>
            </a:pPr>
            <a:endParaRPr lang="en-US" sz="1000" dirty="0"/>
          </a:p>
          <a:p>
            <a:pPr algn="l">
              <a:defRPr sz="1200" b="0"/>
            </a:pPr>
            <a:r>
              <a:rPr lang="en-US" sz="1000" dirty="0"/>
              <a:t>   void </a:t>
            </a:r>
            <a:r>
              <a:rPr lang="en-US" sz="1000" dirty="0" err="1"/>
              <a:t>OnRPCAddSpeed</a:t>
            </a:r>
            <a:r>
              <a:rPr lang="en-US" sz="1000" dirty="0"/>
              <a:t>(int gear)</a:t>
            </a:r>
          </a:p>
          <a:p>
            <a:pPr algn="l">
              <a:defRPr sz="1200" b="0"/>
            </a:pPr>
            <a:r>
              <a:rPr lang="en-US" sz="1000" dirty="0"/>
              <a:t>   {</a:t>
            </a:r>
          </a:p>
          <a:p>
            <a:pPr algn="l">
              <a:defRPr sz="1200" b="0"/>
            </a:pPr>
            <a:r>
              <a:rPr lang="en-US" sz="1000" dirty="0"/>
              <a:t>      // </a:t>
            </a:r>
            <a:r>
              <a:rPr lang="ko-KR" altLang="en-US" sz="1000" dirty="0"/>
              <a:t>추가 속도</a:t>
            </a:r>
            <a:r>
              <a:rPr lang="en-US" altLang="ko-KR" sz="1000" dirty="0"/>
              <a:t>.</a:t>
            </a:r>
          </a:p>
          <a:p>
            <a:pPr algn="l">
              <a:defRPr sz="1200" b="0"/>
            </a:pPr>
            <a:endParaRPr lang="en-US" altLang="ko-KR" sz="1000" dirty="0"/>
          </a:p>
          <a:p>
            <a:pPr algn="l">
              <a:defRPr sz="1200" b="0"/>
            </a:pPr>
            <a:r>
              <a:rPr lang="en-US" altLang="ko-KR" sz="1000" dirty="0"/>
              <a:t>      </a:t>
            </a:r>
            <a:r>
              <a:rPr lang="en-US" sz="1000" dirty="0"/>
              <a:t>if( null == </a:t>
            </a:r>
            <a:r>
              <a:rPr lang="en-US" sz="1000" dirty="0" err="1"/>
              <a:t>this.objPlayer</a:t>
            </a:r>
            <a:r>
              <a:rPr lang="en-US" sz="1000" dirty="0"/>
              <a:t> )</a:t>
            </a:r>
          </a:p>
          <a:p>
            <a:pPr algn="l">
              <a:defRPr sz="1200" b="0"/>
            </a:pPr>
            <a:r>
              <a:rPr lang="en-US" sz="1000" dirty="0"/>
              <a:t>         return;</a:t>
            </a:r>
          </a:p>
          <a:p>
            <a:pPr algn="l">
              <a:defRPr sz="1200" b="0"/>
            </a:pPr>
            <a:endParaRPr lang="en-US" sz="1000" dirty="0"/>
          </a:p>
          <a:p>
            <a:pPr algn="l">
              <a:defRPr sz="1200" b="0"/>
            </a:pPr>
            <a:r>
              <a:rPr lang="en-US" sz="1000" dirty="0"/>
              <a:t>      </a:t>
            </a:r>
            <a:r>
              <a:rPr lang="en-US" sz="1000" dirty="0" err="1"/>
              <a:t>this.objPlayer.AddSpeed</a:t>
            </a:r>
            <a:r>
              <a:rPr lang="en-US" sz="1000" dirty="0"/>
              <a:t>(gear);</a:t>
            </a:r>
          </a:p>
          <a:p>
            <a:pPr algn="l">
              <a:defRPr sz="1200" b="0"/>
            </a:pPr>
            <a:r>
              <a:rPr lang="en-US" sz="1000" dirty="0"/>
              <a:t>      </a:t>
            </a:r>
            <a:r>
              <a:rPr lang="en-US" sz="1000" dirty="0" err="1"/>
              <a:t>m_IsReqAddSpeed</a:t>
            </a:r>
            <a:r>
              <a:rPr lang="en-US" sz="1000" dirty="0"/>
              <a:t> = false;</a:t>
            </a:r>
          </a:p>
          <a:p>
            <a:pPr algn="l">
              <a:defRPr sz="1200" b="0"/>
            </a:pPr>
            <a:r>
              <a:rPr lang="en-US" sz="1000" dirty="0"/>
              <a:t>   }</a:t>
            </a:r>
          </a:p>
          <a:p>
            <a:pPr algn="l">
              <a:defRPr sz="1200" b="0"/>
            </a:pPr>
            <a:r>
              <a:rPr lang="en-US" sz="1000" dirty="0"/>
              <a:t> </a:t>
            </a:r>
          </a:p>
          <a:p>
            <a:pPr algn="l">
              <a:defRPr sz="1200" b="0"/>
            </a:pPr>
            <a:r>
              <a:rPr lang="en-US" sz="1000" dirty="0"/>
              <a:t>public void </a:t>
            </a:r>
            <a:r>
              <a:rPr lang="en-US" sz="1000" dirty="0" err="1"/>
              <a:t>SendArrive</a:t>
            </a:r>
            <a:r>
              <a:rPr lang="en-US" sz="1000" dirty="0"/>
              <a:t>(int </a:t>
            </a:r>
            <a:r>
              <a:rPr lang="en-US" sz="1000" dirty="0" err="1"/>
              <a:t>endTimestamp</a:t>
            </a:r>
            <a:r>
              <a:rPr lang="en-US" sz="1000" dirty="0"/>
              <a:t>, int </a:t>
            </a:r>
            <a:r>
              <a:rPr lang="en-US" sz="1000" dirty="0" err="1"/>
              <a:t>posIndex</a:t>
            </a:r>
            <a:r>
              <a:rPr lang="en-US" sz="1000" dirty="0"/>
              <a:t>)</a:t>
            </a:r>
          </a:p>
          <a:p>
            <a:pPr algn="l">
              <a:defRPr sz="1200" b="0"/>
            </a:pPr>
            <a:r>
              <a:rPr lang="en-US" sz="1000" dirty="0"/>
              <a:t>   {</a:t>
            </a:r>
          </a:p>
          <a:p>
            <a:pPr algn="l">
              <a:defRPr sz="1200" b="0"/>
            </a:pPr>
            <a:r>
              <a:rPr lang="en-US" sz="1000" dirty="0"/>
              <a:t>      // </a:t>
            </a:r>
            <a:r>
              <a:rPr lang="ko-KR" altLang="en-US" sz="1000" dirty="0"/>
              <a:t>도착 전송</a:t>
            </a:r>
            <a:r>
              <a:rPr lang="en-US" altLang="ko-KR" sz="1000" dirty="0"/>
              <a:t>.</a:t>
            </a:r>
          </a:p>
          <a:p>
            <a:pPr algn="l">
              <a:defRPr sz="1200" b="0"/>
            </a:pPr>
            <a:endParaRPr lang="en-US" altLang="ko-KR" sz="1000" dirty="0"/>
          </a:p>
          <a:p>
            <a:pPr algn="l">
              <a:defRPr sz="1200" b="0"/>
            </a:pPr>
            <a:r>
              <a:rPr lang="en-US" altLang="ko-KR" sz="1000" dirty="0"/>
              <a:t>      </a:t>
            </a:r>
            <a:r>
              <a:rPr lang="en-US" sz="1000" dirty="0"/>
              <a:t>if( null == </a:t>
            </a:r>
            <a:r>
              <a:rPr lang="en-US" sz="1000" dirty="0" err="1"/>
              <a:t>this.objPlayer</a:t>
            </a:r>
            <a:r>
              <a:rPr lang="en-US" sz="1000" dirty="0"/>
              <a:t> )</a:t>
            </a:r>
          </a:p>
          <a:p>
            <a:pPr algn="l">
              <a:defRPr sz="1200" b="0"/>
            </a:pPr>
            <a:r>
              <a:rPr lang="en-US" sz="1000" dirty="0"/>
              <a:t>         return;</a:t>
            </a:r>
          </a:p>
          <a:p>
            <a:pPr algn="l">
              <a:defRPr sz="1200" b="0"/>
            </a:pPr>
            <a:endParaRPr lang="en-US" sz="1000" dirty="0"/>
          </a:p>
          <a:p>
            <a:pPr algn="l">
              <a:defRPr sz="1200" b="0"/>
            </a:pPr>
            <a:r>
              <a:rPr lang="en-US" sz="1000" dirty="0"/>
              <a:t>      </a:t>
            </a:r>
            <a:r>
              <a:rPr lang="en-US" sz="1000" dirty="0" err="1"/>
              <a:t>SendRPCData</a:t>
            </a:r>
            <a:r>
              <a:rPr lang="en-US" sz="1000" dirty="0"/>
              <a:t>("</a:t>
            </a:r>
            <a:r>
              <a:rPr lang="en-US" sz="1000" dirty="0" err="1"/>
              <a:t>OnRPCArrive</a:t>
            </a:r>
            <a:r>
              <a:rPr lang="en-US" sz="1000" dirty="0"/>
              <a:t>", </a:t>
            </a:r>
            <a:r>
              <a:rPr lang="en-US" sz="1000" dirty="0" err="1"/>
              <a:t>PhotonTargets.AllViaServer</a:t>
            </a:r>
            <a:r>
              <a:rPr lang="en-US" sz="1000" dirty="0"/>
              <a:t>, </a:t>
            </a:r>
            <a:r>
              <a:rPr lang="en-US" sz="1000" dirty="0" err="1"/>
              <a:t>endTimestamp</a:t>
            </a:r>
            <a:r>
              <a:rPr lang="en-US" sz="1000" dirty="0"/>
              <a:t>, </a:t>
            </a:r>
            <a:r>
              <a:rPr lang="en-US" sz="1000" dirty="0" err="1"/>
              <a:t>posIndex</a:t>
            </a:r>
            <a:r>
              <a:rPr lang="en-US" sz="1000" dirty="0"/>
              <a:t>);</a:t>
            </a:r>
          </a:p>
          <a:p>
            <a:pPr algn="l">
              <a:defRPr sz="1200" b="0"/>
            </a:pPr>
            <a:r>
              <a:rPr lang="en-US" sz="1000" dirty="0"/>
              <a:t>   }</a:t>
            </a:r>
          </a:p>
          <a:p>
            <a:pPr algn="l">
              <a:defRPr sz="1200" b="0"/>
            </a:pPr>
            <a:endParaRPr lang="en-US" sz="1000" dirty="0"/>
          </a:p>
          <a:p>
            <a:pPr algn="l">
              <a:defRPr sz="1200" b="0"/>
            </a:pPr>
            <a:r>
              <a:rPr lang="en-US" sz="1000" dirty="0"/>
              <a:t>   public void </a:t>
            </a:r>
            <a:r>
              <a:rPr lang="en-US" sz="1000" dirty="0" err="1"/>
              <a:t>OnRPCArrive</a:t>
            </a:r>
            <a:r>
              <a:rPr lang="en-US" sz="1000" dirty="0"/>
              <a:t>(int </a:t>
            </a:r>
            <a:r>
              <a:rPr lang="en-US" sz="1000" dirty="0" err="1"/>
              <a:t>endTimestamp</a:t>
            </a:r>
            <a:r>
              <a:rPr lang="en-US" sz="1000" dirty="0"/>
              <a:t>, int </a:t>
            </a:r>
            <a:r>
              <a:rPr lang="en-US" sz="1000" dirty="0" err="1"/>
              <a:t>posIndex</a:t>
            </a:r>
            <a:r>
              <a:rPr lang="en-US" sz="1000" dirty="0"/>
              <a:t>)</a:t>
            </a:r>
          </a:p>
          <a:p>
            <a:pPr algn="l">
              <a:defRPr sz="1200" b="0"/>
            </a:pPr>
            <a:r>
              <a:rPr lang="en-US" sz="1000" dirty="0"/>
              <a:t>   {</a:t>
            </a:r>
          </a:p>
          <a:p>
            <a:pPr algn="l">
              <a:defRPr sz="1200" b="0"/>
            </a:pPr>
            <a:r>
              <a:rPr lang="en-US" sz="1000" dirty="0"/>
              <a:t>      // </a:t>
            </a:r>
            <a:r>
              <a:rPr lang="ko-KR" altLang="en-US" sz="1000" dirty="0"/>
              <a:t>도착</a:t>
            </a:r>
            <a:r>
              <a:rPr lang="en-US" altLang="ko-KR" sz="1000" dirty="0"/>
              <a:t>.</a:t>
            </a:r>
          </a:p>
          <a:p>
            <a:pPr algn="l">
              <a:defRPr sz="1200" b="0"/>
            </a:pPr>
            <a:endParaRPr lang="en-US" altLang="ko-KR" sz="1000" dirty="0"/>
          </a:p>
          <a:p>
            <a:pPr algn="l">
              <a:defRPr sz="1200" b="0"/>
            </a:pPr>
            <a:r>
              <a:rPr lang="en-US" altLang="ko-KR" sz="1000" dirty="0"/>
              <a:t>      </a:t>
            </a:r>
            <a:r>
              <a:rPr lang="en-US" sz="1000" dirty="0"/>
              <a:t>if( null == </a:t>
            </a:r>
            <a:r>
              <a:rPr lang="en-US" sz="1000" dirty="0" err="1"/>
              <a:t>this.objPlayer</a:t>
            </a:r>
            <a:r>
              <a:rPr lang="en-US" sz="1000" dirty="0"/>
              <a:t> )	</a:t>
            </a:r>
          </a:p>
          <a:p>
            <a:pPr algn="l">
              <a:defRPr sz="1200" b="0"/>
            </a:pPr>
            <a:r>
              <a:rPr lang="en-US" sz="1000" dirty="0"/>
              <a:t>         return;</a:t>
            </a:r>
          </a:p>
          <a:p>
            <a:pPr algn="l">
              <a:defRPr sz="1200" b="0"/>
            </a:pPr>
            <a:r>
              <a:rPr lang="en-US" sz="1000" dirty="0"/>
              <a:t>      if(false == </a:t>
            </a:r>
            <a:r>
              <a:rPr lang="en-US" sz="1000" dirty="0" err="1"/>
              <a:t>RVRConfig.OBSERVER</a:t>
            </a:r>
            <a:r>
              <a:rPr lang="en-US" sz="1000" dirty="0"/>
              <a:t>)</a:t>
            </a:r>
          </a:p>
          <a:p>
            <a:pPr algn="l">
              <a:defRPr sz="1200" b="0"/>
            </a:pPr>
            <a:r>
              <a:rPr lang="en-US" sz="1000" dirty="0"/>
              <a:t>         </a:t>
            </a:r>
            <a:r>
              <a:rPr lang="en-US" sz="1000" dirty="0" err="1"/>
              <a:t>GVRUIManager.Inst.Get</a:t>
            </a:r>
            <a:r>
              <a:rPr lang="en-US" sz="1000" dirty="0"/>
              <a:t>&lt;</a:t>
            </a:r>
            <a:r>
              <a:rPr lang="en-US" sz="1000" dirty="0" err="1"/>
              <a:t>RVRUIPlayResult</a:t>
            </a:r>
            <a:r>
              <a:rPr lang="en-US" sz="1000" dirty="0"/>
              <a:t>&gt;().Add(</a:t>
            </a:r>
            <a:r>
              <a:rPr lang="en-US" sz="1000" dirty="0" err="1"/>
              <a:t>this.objPlayer.index</a:t>
            </a:r>
            <a:r>
              <a:rPr lang="en-US" sz="1000" dirty="0"/>
              <a:t>, </a:t>
            </a:r>
            <a:r>
              <a:rPr lang="en-US" sz="1000" dirty="0" err="1"/>
              <a:t>this.objPlayer.posID</a:t>
            </a:r>
            <a:r>
              <a:rPr lang="en-US" sz="1000" dirty="0"/>
              <a:t>, </a:t>
            </a:r>
            <a:r>
              <a:rPr lang="en-US" sz="1000" dirty="0" err="1"/>
              <a:t>endTimestamp</a:t>
            </a:r>
            <a:r>
              <a:rPr lang="en-US" sz="1000" dirty="0"/>
              <a:t>, </a:t>
            </a:r>
            <a:r>
              <a:rPr lang="en-US" sz="1000" dirty="0" err="1"/>
              <a:t>posIndex</a:t>
            </a:r>
            <a:r>
              <a:rPr lang="en-US" sz="1000" dirty="0"/>
              <a:t>, </a:t>
            </a:r>
            <a:r>
              <a:rPr lang="en-US" sz="1000" dirty="0" err="1"/>
              <a:t>endIndex</a:t>
            </a:r>
            <a:r>
              <a:rPr lang="en-US" sz="1000" dirty="0"/>
              <a:t>, </a:t>
            </a:r>
            <a:r>
              <a:rPr lang="en-US" sz="1000" dirty="0" err="1"/>
              <a:t>this.isMine</a:t>
            </a:r>
            <a:r>
              <a:rPr lang="en-US" sz="1000" dirty="0"/>
              <a:t>);</a:t>
            </a:r>
          </a:p>
          <a:p>
            <a:pPr algn="l">
              <a:defRPr sz="1200" b="0"/>
            </a:pPr>
            <a:r>
              <a:rPr lang="en-US" sz="1000" dirty="0"/>
              <a:t>      else</a:t>
            </a:r>
          </a:p>
          <a:p>
            <a:pPr algn="l">
              <a:defRPr sz="1200" b="0"/>
            </a:pPr>
            <a:r>
              <a:rPr lang="en-US" sz="1000" dirty="0"/>
              <a:t>         </a:t>
            </a:r>
            <a:r>
              <a:rPr lang="en-US" sz="1000" dirty="0" err="1"/>
              <a:t>GVRUIManager.Inst.Get</a:t>
            </a:r>
            <a:r>
              <a:rPr lang="en-US" sz="1000" dirty="0"/>
              <a:t>&lt;</a:t>
            </a:r>
            <a:r>
              <a:rPr lang="en-US" sz="1000" dirty="0" err="1"/>
              <a:t>RVRUIPlayResultObserver</a:t>
            </a:r>
            <a:r>
              <a:rPr lang="en-US" sz="1000" dirty="0"/>
              <a:t>&gt;().Add(</a:t>
            </a:r>
            <a:r>
              <a:rPr lang="en-US" sz="1000" dirty="0" err="1"/>
              <a:t>this.objPlayer.index</a:t>
            </a:r>
            <a:r>
              <a:rPr lang="en-US" sz="1000" dirty="0"/>
              <a:t>, </a:t>
            </a:r>
            <a:r>
              <a:rPr lang="en-US" sz="1000" dirty="0" err="1"/>
              <a:t>this.objPlayer.posID</a:t>
            </a:r>
            <a:r>
              <a:rPr lang="en-US" sz="1000" dirty="0"/>
              <a:t>, </a:t>
            </a:r>
            <a:r>
              <a:rPr lang="en-US" sz="1000" dirty="0" err="1"/>
              <a:t>endTimestamp</a:t>
            </a:r>
            <a:r>
              <a:rPr lang="en-US" sz="1000" dirty="0"/>
              <a:t>, </a:t>
            </a:r>
            <a:r>
              <a:rPr lang="en-US" sz="1000" dirty="0" err="1"/>
              <a:t>posIndex</a:t>
            </a:r>
            <a:r>
              <a:rPr lang="en-US" sz="1000" dirty="0"/>
              <a:t>, </a:t>
            </a:r>
            <a:r>
              <a:rPr lang="en-US" sz="1000" dirty="0" err="1"/>
              <a:t>endIndex</a:t>
            </a:r>
            <a:r>
              <a:rPr lang="en-US" sz="1000" dirty="0"/>
              <a:t>, </a:t>
            </a:r>
            <a:r>
              <a:rPr lang="en-US" sz="1000" dirty="0" err="1"/>
              <a:t>this.isMine</a:t>
            </a:r>
            <a:r>
              <a:rPr lang="en-US" sz="1000" dirty="0"/>
              <a:t>);</a:t>
            </a:r>
          </a:p>
          <a:p>
            <a:pPr algn="l">
              <a:defRPr sz="1200" b="0"/>
            </a:pPr>
            <a:r>
              <a:rPr lang="en-US" sz="1000" dirty="0"/>
              <a:t>   }</a:t>
            </a:r>
            <a:endParaRPr sz="10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954674" y="1607835"/>
            <a:ext cx="536009" cy="518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60"/>
          </a:p>
        </p:txBody>
      </p:sp>
      <p:cxnSp>
        <p:nvCxnSpPr>
          <p:cNvPr id="6" name="직선 화살표 연결선 5"/>
          <p:cNvCxnSpPr>
            <a:stCxn id="4" idx="5"/>
          </p:cNvCxnSpPr>
          <p:nvPr/>
        </p:nvCxnSpPr>
        <p:spPr>
          <a:xfrm>
            <a:off x="1412186" y="2050346"/>
            <a:ext cx="526636" cy="506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938822" y="2556832"/>
            <a:ext cx="1423498" cy="957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 err="1"/>
              <a:t>OnTrggier</a:t>
            </a:r>
            <a:endParaRPr lang="en-US" altLang="ko-KR" sz="1800" dirty="0"/>
          </a:p>
          <a:p>
            <a:pPr algn="ctr"/>
            <a:r>
              <a:rPr lang="en-US" altLang="ko-KR" sz="1800" dirty="0"/>
              <a:t>Enter</a:t>
            </a:r>
            <a:endParaRPr lang="ko-KR" altLang="en-US" sz="18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362320" y="3034492"/>
            <a:ext cx="738111" cy="1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082856" y="2556832"/>
            <a:ext cx="2064951" cy="957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 err="1"/>
              <a:t>OnAddSpeedCB</a:t>
            </a:r>
            <a:endParaRPr lang="ko-KR" altLang="en-US" sz="1800" dirty="0"/>
          </a:p>
        </p:txBody>
      </p:sp>
      <p:cxnSp>
        <p:nvCxnSpPr>
          <p:cNvPr id="14" name="직선 화살표 연결선 13"/>
          <p:cNvCxnSpPr>
            <a:stCxn id="11" idx="3"/>
          </p:cNvCxnSpPr>
          <p:nvPr/>
        </p:nvCxnSpPr>
        <p:spPr>
          <a:xfrm flipV="1">
            <a:off x="6147808" y="3034492"/>
            <a:ext cx="597518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745325" y="2556832"/>
            <a:ext cx="2064951" cy="957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1800" dirty="0" err="1"/>
              <a:t>SendAddSpeed</a:t>
            </a:r>
            <a:endParaRPr lang="ko-KR" altLang="en-US" sz="1800" dirty="0"/>
          </a:p>
        </p:txBody>
      </p:sp>
      <p:cxnSp>
        <p:nvCxnSpPr>
          <p:cNvPr id="17" name="직선 화살표 연결선 16"/>
          <p:cNvCxnSpPr>
            <a:cxnSpLocks/>
            <a:stCxn id="15" idx="2"/>
          </p:cNvCxnSpPr>
          <p:nvPr/>
        </p:nvCxnSpPr>
        <p:spPr>
          <a:xfrm>
            <a:off x="7777801" y="3514619"/>
            <a:ext cx="0" cy="75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3"/>
          </p:cNvCxnSpPr>
          <p:nvPr/>
        </p:nvCxnSpPr>
        <p:spPr>
          <a:xfrm flipV="1">
            <a:off x="8810276" y="3034492"/>
            <a:ext cx="544796" cy="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9355073" y="2556832"/>
            <a:ext cx="1880423" cy="957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800" dirty="0" err="1"/>
              <a:t>PhotonSync</a:t>
            </a:r>
            <a:endParaRPr lang="ko-KR" altLang="en-US" sz="1800" dirty="0"/>
          </a:p>
        </p:txBody>
      </p:sp>
      <p:sp>
        <p:nvSpPr>
          <p:cNvPr id="29" name="직사각형 28"/>
          <p:cNvSpPr/>
          <p:nvPr/>
        </p:nvSpPr>
        <p:spPr>
          <a:xfrm>
            <a:off x="6745325" y="4268684"/>
            <a:ext cx="2064951" cy="957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 err="1"/>
              <a:t>Port.Write</a:t>
            </a:r>
            <a:endParaRPr lang="ko-KR" altLang="en-US" sz="1800" dirty="0"/>
          </a:p>
        </p:txBody>
      </p:sp>
      <p:sp>
        <p:nvSpPr>
          <p:cNvPr id="30" name="직사각형 29"/>
          <p:cNvSpPr/>
          <p:nvPr/>
        </p:nvSpPr>
        <p:spPr>
          <a:xfrm>
            <a:off x="1938821" y="3609080"/>
            <a:ext cx="1423498" cy="957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 err="1"/>
              <a:t>OnTrggier</a:t>
            </a:r>
            <a:endParaRPr lang="en-US" altLang="ko-KR" sz="1800" dirty="0"/>
          </a:p>
          <a:p>
            <a:pPr algn="ctr"/>
            <a:r>
              <a:rPr lang="en-US" altLang="ko-KR" sz="1800" dirty="0"/>
              <a:t>Exit</a:t>
            </a:r>
            <a:endParaRPr lang="ko-KR" altLang="en-US" sz="1800" dirty="0"/>
          </a:p>
        </p:txBody>
      </p:sp>
      <p:cxnSp>
        <p:nvCxnSpPr>
          <p:cNvPr id="32" name="꺾인 연결선 31"/>
          <p:cNvCxnSpPr>
            <a:stCxn id="30" idx="1"/>
            <a:endCxn id="4" idx="4"/>
          </p:cNvCxnSpPr>
          <p:nvPr/>
        </p:nvCxnSpPr>
        <p:spPr>
          <a:xfrm rot="10800000">
            <a:off x="1222680" y="2126269"/>
            <a:ext cx="716142" cy="19617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294987" y="5879079"/>
            <a:ext cx="2767914" cy="35104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560"/>
          </a:p>
        </p:txBody>
      </p:sp>
      <p:sp>
        <p:nvSpPr>
          <p:cNvPr id="37" name="TextBox 36"/>
          <p:cNvSpPr txBox="1"/>
          <p:nvPr/>
        </p:nvSpPr>
        <p:spPr>
          <a:xfrm>
            <a:off x="2169295" y="5510024"/>
            <a:ext cx="10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Update</a:t>
            </a:r>
            <a:endParaRPr lang="ko-KR" altLang="en-US" sz="18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11321" y="6304183"/>
            <a:ext cx="2144035" cy="422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 err="1"/>
              <a:t>GearCheck</a:t>
            </a:r>
            <a:endParaRPr lang="ko-KR" altLang="en-US" sz="1800" dirty="0"/>
          </a:p>
        </p:txBody>
      </p:sp>
      <p:sp>
        <p:nvSpPr>
          <p:cNvPr id="40" name="TextBox 39"/>
          <p:cNvSpPr txBox="1"/>
          <p:nvPr/>
        </p:nvSpPr>
        <p:spPr>
          <a:xfrm>
            <a:off x="1682205" y="6788535"/>
            <a:ext cx="2080327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/>
              <a:t>If(</a:t>
            </a:r>
            <a:r>
              <a:rPr lang="en-US" altLang="ko-KR" sz="1067" dirty="0" err="1"/>
              <a:t>GetGearMaxSpeed</a:t>
            </a:r>
            <a:r>
              <a:rPr lang="en-US" altLang="ko-KR" sz="1067" dirty="0"/>
              <a:t>() – </a:t>
            </a:r>
            <a:r>
              <a:rPr lang="en-US" altLang="ko-KR" sz="1067" dirty="0" err="1"/>
              <a:t>GearChangeSpeed</a:t>
            </a:r>
            <a:r>
              <a:rPr lang="en-US" altLang="ko-KR" sz="1067" dirty="0"/>
              <a:t>()&gt;speed </a:t>
            </a:r>
          </a:p>
          <a:p>
            <a:r>
              <a:rPr lang="en-US" altLang="ko-KR" sz="1067" dirty="0"/>
              <a:t>{--gear}</a:t>
            </a:r>
            <a:endParaRPr lang="ko-KR" altLang="en-US" sz="1067" dirty="0"/>
          </a:p>
        </p:txBody>
      </p:sp>
      <p:sp>
        <p:nvSpPr>
          <p:cNvPr id="42" name="직사각형 41"/>
          <p:cNvSpPr/>
          <p:nvPr/>
        </p:nvSpPr>
        <p:spPr>
          <a:xfrm>
            <a:off x="1606926" y="7856760"/>
            <a:ext cx="2144035" cy="4228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dirty="0" err="1"/>
              <a:t>SpeedCheck</a:t>
            </a:r>
            <a:endParaRPr lang="ko-KR" altLang="en-US" sz="1800" dirty="0"/>
          </a:p>
        </p:txBody>
      </p:sp>
      <p:sp>
        <p:nvSpPr>
          <p:cNvPr id="44" name="TextBox 43"/>
          <p:cNvSpPr txBox="1"/>
          <p:nvPr/>
        </p:nvSpPr>
        <p:spPr>
          <a:xfrm>
            <a:off x="1615710" y="8351440"/>
            <a:ext cx="210279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67" dirty="0" err="1"/>
              <a:t>AddSpeed</a:t>
            </a:r>
            <a:r>
              <a:rPr lang="en-US" altLang="ko-KR" sz="1067" dirty="0"/>
              <a:t> -= </a:t>
            </a:r>
            <a:r>
              <a:rPr lang="en-US" altLang="ko-KR" sz="1067" dirty="0" err="1"/>
              <a:t>DropSpeed</a:t>
            </a:r>
            <a:endParaRPr lang="ko-KR" altLang="en-US" sz="1067" dirty="0"/>
          </a:p>
        </p:txBody>
      </p:sp>
      <p:sp>
        <p:nvSpPr>
          <p:cNvPr id="47" name="TextBox 46"/>
          <p:cNvSpPr txBox="1"/>
          <p:nvPr/>
        </p:nvSpPr>
        <p:spPr>
          <a:xfrm>
            <a:off x="1222678" y="1730283"/>
            <a:ext cx="124717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80" dirty="0"/>
              <a:t>컨트롤러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12560" y="2170270"/>
            <a:ext cx="2434006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80" dirty="0"/>
              <a:t>충돌 했을 때 </a:t>
            </a:r>
            <a:r>
              <a:rPr lang="en-US" altLang="ko-KR" sz="1280" dirty="0" err="1"/>
              <a:t>CallBack</a:t>
            </a:r>
            <a:r>
              <a:rPr lang="ko-KR" altLang="en-US" sz="1280" dirty="0"/>
              <a:t>함수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12183" y="2170337"/>
            <a:ext cx="1331235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80"/>
              <a:t>말의 속도 증가</a:t>
            </a:r>
            <a:endParaRPr lang="ko-KR" altLang="en-US" sz="1280" dirty="0"/>
          </a:p>
        </p:txBody>
      </p:sp>
      <p:sp>
        <p:nvSpPr>
          <p:cNvPr id="50" name="TextBox 49"/>
          <p:cNvSpPr txBox="1"/>
          <p:nvPr/>
        </p:nvSpPr>
        <p:spPr>
          <a:xfrm>
            <a:off x="9741701" y="2170269"/>
            <a:ext cx="1107165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80" dirty="0"/>
              <a:t>멀티 동기화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26604" y="5279558"/>
            <a:ext cx="198367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80" dirty="0"/>
              <a:t>시그널 인코딩 후</a:t>
            </a:r>
            <a:endParaRPr lang="en-US" altLang="ko-KR" sz="1280" dirty="0"/>
          </a:p>
          <a:p>
            <a:r>
              <a:rPr lang="ko-KR" altLang="en-US" sz="1280" dirty="0"/>
              <a:t>승마기기에 </a:t>
            </a:r>
            <a:r>
              <a:rPr lang="ko-KR" altLang="en-US" sz="1280" dirty="0" err="1"/>
              <a:t>속도값</a:t>
            </a:r>
            <a:r>
              <a:rPr lang="ko-KR" altLang="en-US" sz="1280" dirty="0"/>
              <a:t> 전송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35533" y="6003942"/>
            <a:ext cx="2082525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80" dirty="0"/>
              <a:t>실시간 기어 감속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35532" y="7563546"/>
            <a:ext cx="2082525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80" dirty="0"/>
              <a:t>실시간 속도 감속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49602" y="2177816"/>
            <a:ext cx="2443753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80" dirty="0"/>
              <a:t>말이랑 컨트롤러 </a:t>
            </a:r>
            <a:r>
              <a:rPr lang="ko-KR" altLang="en-US" sz="1280" dirty="0" err="1"/>
              <a:t>충돌시</a:t>
            </a:r>
            <a:r>
              <a:rPr lang="ko-KR" altLang="en-US" sz="1280" dirty="0"/>
              <a:t> 호출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C4704D-DE88-4164-83D4-15F028F797A7}"/>
              </a:ext>
            </a:extLst>
          </p:cNvPr>
          <p:cNvSpPr/>
          <p:nvPr/>
        </p:nvSpPr>
        <p:spPr>
          <a:xfrm>
            <a:off x="9355073" y="3024709"/>
            <a:ext cx="1880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SendRPCData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OnRPCAddSpeed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</a:t>
            </a:r>
          </a:p>
          <a:p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PhotonTargets.AllViaServer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gear);</a:t>
            </a:r>
            <a:endParaRPr lang="ko-KR" altLang="en-US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901A8A-E22A-4F35-A130-08EEA5C9350F}"/>
              </a:ext>
            </a:extLst>
          </p:cNvPr>
          <p:cNvSpPr/>
          <p:nvPr/>
        </p:nvSpPr>
        <p:spPr>
          <a:xfrm>
            <a:off x="4526600" y="2946508"/>
            <a:ext cx="65024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m_fAddSpeed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+=</a:t>
            </a:r>
          </a:p>
          <a:p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m_objHorse.csv.GetGearAddSpeed</a:t>
            </a:r>
            <a:endParaRPr lang="en-US" altLang="ko-KR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this.atGear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gear);</a:t>
            </a:r>
            <a:endParaRPr lang="ko-KR" altLang="en-US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ED42FCE-758B-4A56-B07F-50BBA677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364" y="5872029"/>
            <a:ext cx="4435745" cy="3516138"/>
          </a:xfrm>
          <a:prstGeom prst="rect">
            <a:avLst/>
          </a:prstGeom>
        </p:spPr>
      </p:pic>
      <p:sp>
        <p:nvSpPr>
          <p:cNvPr id="34" name="3. 승마 게임의 구성…"/>
          <p:cNvSpPr txBox="1"/>
          <p:nvPr/>
        </p:nvSpPr>
        <p:spPr>
          <a:xfrm>
            <a:off x="355091" y="-20780"/>
            <a:ext cx="4214295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1pPr>
            <a:lvl2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2pPr>
          </a:lstStyle>
          <a:p>
            <a:r>
              <a:rPr lang="en-US" sz="3600" dirty="0"/>
              <a:t>6</a:t>
            </a:r>
            <a:r>
              <a:rPr sz="3600" dirty="0"/>
              <a:t>. </a:t>
            </a:r>
            <a:r>
              <a:rPr sz="3600" dirty="0" err="1"/>
              <a:t>승마</a:t>
            </a:r>
            <a:r>
              <a:rPr sz="3600" dirty="0"/>
              <a:t> </a:t>
            </a:r>
            <a:r>
              <a:rPr sz="3600" dirty="0" err="1"/>
              <a:t>게임의</a:t>
            </a:r>
            <a:r>
              <a:rPr sz="3600" dirty="0"/>
              <a:t> </a:t>
            </a:r>
            <a:r>
              <a:rPr sz="3600" dirty="0" err="1"/>
              <a:t>구성</a:t>
            </a:r>
            <a:endParaRPr sz="3600" dirty="0"/>
          </a:p>
          <a:p>
            <a:pPr lvl="1"/>
            <a:r>
              <a:rPr dirty="0"/>
              <a:t>   </a:t>
            </a:r>
            <a:r>
              <a:rPr lang="ko-KR" altLang="en-US" dirty="0">
                <a:latin typeface="NanumGothic Bold"/>
                <a:ea typeface="NanumGothic Bold"/>
                <a:cs typeface="NanumGothic Bold"/>
                <a:sym typeface="NanumGothic Bold"/>
              </a:rPr>
              <a:t>속도 변화 처리 알고리즘</a:t>
            </a:r>
            <a:endParaRPr dirty="0">
              <a:latin typeface="NanumGothic Bold"/>
              <a:ea typeface="NanumGothic Bold"/>
              <a:cs typeface="NanumGothic Bold"/>
              <a:sym typeface="Nanum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410412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2004541"/>
            <a:ext cx="6287147" cy="24219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695" y="1597043"/>
            <a:ext cx="513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변화된 </a:t>
            </a:r>
            <a:r>
              <a:rPr lang="ko-KR" altLang="en-US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스피드값</a:t>
            </a:r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MotorSpeed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저장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27" y="1990997"/>
            <a:ext cx="5019040" cy="549656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6627508" y="3215503"/>
            <a:ext cx="472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68113" y="1526746"/>
            <a:ext cx="51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스피드 값에 따라 지정된 포트로 시그널 전송</a:t>
            </a:r>
          </a:p>
        </p:txBody>
      </p:sp>
      <p:cxnSp>
        <p:nvCxnSpPr>
          <p:cNvPr id="11" name="직선 화살표 연결선 10"/>
          <p:cNvCxnSpPr>
            <a:cxnSpLocks/>
            <a:endCxn id="12" idx="3"/>
          </p:cNvCxnSpPr>
          <p:nvPr/>
        </p:nvCxnSpPr>
        <p:spPr>
          <a:xfrm flipH="1">
            <a:off x="6354394" y="6463819"/>
            <a:ext cx="7305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54" y="5178580"/>
            <a:ext cx="5222240" cy="2570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2154" y="4800875"/>
            <a:ext cx="243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승마기기로 전송</a:t>
            </a:r>
          </a:p>
        </p:txBody>
      </p:sp>
      <p:sp>
        <p:nvSpPr>
          <p:cNvPr id="10" name="3. 승마 게임의 구성…"/>
          <p:cNvSpPr txBox="1"/>
          <p:nvPr/>
        </p:nvSpPr>
        <p:spPr>
          <a:xfrm>
            <a:off x="355091" y="20775"/>
            <a:ext cx="8334013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1pPr>
            <a:lvl2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lvl2pPr>
          </a:lstStyle>
          <a:p>
            <a:r>
              <a:rPr lang="en-US" sz="3600" dirty="0"/>
              <a:t>6</a:t>
            </a:r>
            <a:r>
              <a:rPr sz="3600" dirty="0"/>
              <a:t>. </a:t>
            </a:r>
            <a:r>
              <a:rPr sz="3600" dirty="0" err="1"/>
              <a:t>승마</a:t>
            </a:r>
            <a:r>
              <a:rPr sz="3600" dirty="0"/>
              <a:t> </a:t>
            </a:r>
            <a:r>
              <a:rPr sz="3600" dirty="0" err="1"/>
              <a:t>게임의</a:t>
            </a:r>
            <a:r>
              <a:rPr sz="3600" dirty="0"/>
              <a:t> </a:t>
            </a:r>
            <a:r>
              <a:rPr sz="3600" dirty="0" err="1"/>
              <a:t>구성</a:t>
            </a:r>
            <a:endParaRPr sz="3600" dirty="0"/>
          </a:p>
          <a:p>
            <a:pPr lvl="1"/>
            <a:r>
              <a:rPr dirty="0"/>
              <a:t>   - </a:t>
            </a:r>
            <a:r>
              <a:rPr dirty="0" err="1"/>
              <a:t>승마</a:t>
            </a:r>
            <a:r>
              <a:rPr dirty="0"/>
              <a:t> </a:t>
            </a:r>
            <a:r>
              <a:rPr dirty="0" err="1"/>
              <a:t>게임</a:t>
            </a:r>
            <a:r>
              <a:rPr dirty="0"/>
              <a:t> </a:t>
            </a:r>
            <a:r>
              <a:rPr dirty="0" err="1"/>
              <a:t>중요</a:t>
            </a:r>
            <a:r>
              <a:rPr dirty="0"/>
              <a:t> </a:t>
            </a:r>
            <a:r>
              <a:rPr dirty="0" err="1"/>
              <a:t>모듈</a:t>
            </a:r>
            <a:r>
              <a:rPr dirty="0"/>
              <a:t> </a:t>
            </a:r>
            <a:r>
              <a:rPr dirty="0" err="1"/>
              <a:t>설명</a:t>
            </a:r>
            <a:r>
              <a:rPr dirty="0"/>
              <a:t> (</a:t>
            </a:r>
            <a:r>
              <a:rPr dirty="0" err="1"/>
              <a:t>부분</a:t>
            </a:r>
            <a:r>
              <a:rPr dirty="0"/>
              <a:t> </a:t>
            </a:r>
            <a:r>
              <a:rPr dirty="0" err="1"/>
              <a:t>소스코드</a:t>
            </a:r>
            <a:r>
              <a:rPr dirty="0"/>
              <a:t> 및 </a:t>
            </a:r>
            <a:r>
              <a:rPr dirty="0" err="1"/>
              <a:t>알고리즘</a:t>
            </a:r>
            <a:r>
              <a:rPr dirty="0"/>
              <a:t> </a:t>
            </a:r>
            <a:r>
              <a:rPr dirty="0" err="1"/>
              <a:t>순서도</a:t>
            </a:r>
            <a:r>
              <a:rPr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255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4. 승마 게임 상용 적용 및 결과…"/>
          <p:cNvSpPr txBox="1"/>
          <p:nvPr/>
        </p:nvSpPr>
        <p:spPr>
          <a:xfrm>
            <a:off x="380491" y="482595"/>
            <a:ext cx="6676508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  <a:sym typeface="나눔고딕"/>
              </a:rPr>
              <a:t>7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.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승마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게임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상용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적용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및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결과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  - </a:t>
            </a:r>
            <a:r>
              <a:rPr dirty="0" err="1"/>
              <a:t>적용</a:t>
            </a:r>
            <a:r>
              <a:rPr dirty="0"/>
              <a:t> </a:t>
            </a:r>
            <a:r>
              <a:rPr dirty="0" err="1"/>
              <a:t>결과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대기 화면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4" name="그림 3" descr="실외, 나무, 하늘, 잔디이(가) 표시된 사진&#10;&#10;자동 생성된 설명">
            <a:extLst>
              <a:ext uri="{FF2B5EF4-FFF2-40B4-BE49-F238E27FC236}">
                <a16:creationId xmlns:a16="http://schemas.microsoft.com/office/drawing/2014/main" id="{1F0C3445-1173-48D5-9A4E-037D70FCE8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43" y="2408447"/>
            <a:ext cx="5013914" cy="313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DAEF3-7D07-42E0-B57D-B7DC9C8292B7}"/>
              </a:ext>
            </a:extLst>
          </p:cNvPr>
          <p:cNvSpPr txBox="1"/>
          <p:nvPr/>
        </p:nvSpPr>
        <p:spPr>
          <a:xfrm>
            <a:off x="2893530" y="5541752"/>
            <a:ext cx="124874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&lt;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타이틀 이미지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그림 6" descr="잔디, 실외, 나무, 담장이(가) 표시된 사진&#10;&#10;자동 생성된 설명">
            <a:extLst>
              <a:ext uri="{FF2B5EF4-FFF2-40B4-BE49-F238E27FC236}">
                <a16:creationId xmlns:a16="http://schemas.microsoft.com/office/drawing/2014/main" id="{5A0AD369-FC68-43B2-ADE2-115340D52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449" y="2408447"/>
            <a:ext cx="5032754" cy="3133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654FFC-91E9-4BA4-8E44-55FA10CD7EC9}"/>
              </a:ext>
            </a:extLst>
          </p:cNvPr>
          <p:cNvSpPr txBox="1"/>
          <p:nvPr/>
        </p:nvSpPr>
        <p:spPr>
          <a:xfrm>
            <a:off x="8913348" y="5541752"/>
            <a:ext cx="102592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&lt;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대기 화면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1&gt;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그림 8" descr="나무, 실외, 잔디, 하늘이(가) 표시된 사진&#10;&#10;자동 생성된 설명">
            <a:extLst>
              <a:ext uri="{FF2B5EF4-FFF2-40B4-BE49-F238E27FC236}">
                <a16:creationId xmlns:a16="http://schemas.microsoft.com/office/drawing/2014/main" id="{99632804-A7CB-4218-A5BF-743A64A419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88" y="5984367"/>
            <a:ext cx="5037125" cy="3133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786A98-C2FD-4B3A-A561-FB0B27614129}"/>
              </a:ext>
            </a:extLst>
          </p:cNvPr>
          <p:cNvSpPr txBox="1"/>
          <p:nvPr/>
        </p:nvSpPr>
        <p:spPr>
          <a:xfrm>
            <a:off x="8913348" y="9129399"/>
            <a:ext cx="1025922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&lt;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대기 화면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2&gt;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28939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4. 승마 게임 상용 적용 및 결과…"/>
          <p:cNvSpPr txBox="1"/>
          <p:nvPr/>
        </p:nvSpPr>
        <p:spPr>
          <a:xfrm>
            <a:off x="380491" y="219360"/>
            <a:ext cx="6676508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  <a:sym typeface="나눔고딕"/>
              </a:rPr>
              <a:t>7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.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승마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게임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상용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적용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및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결과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  - </a:t>
            </a:r>
            <a:r>
              <a:rPr dirty="0" err="1"/>
              <a:t>적용</a:t>
            </a:r>
            <a:r>
              <a:rPr dirty="0"/>
              <a:t> </a:t>
            </a:r>
            <a:r>
              <a:rPr dirty="0" err="1"/>
              <a:t>결과</a:t>
            </a:r>
            <a:r>
              <a:rPr lang="en-US" altLang="ko-KR" dirty="0"/>
              <a:t> : </a:t>
            </a:r>
            <a:r>
              <a:rPr lang="ko-KR" altLang="en-US" dirty="0"/>
              <a:t>전체 맵</a:t>
            </a:r>
            <a:r>
              <a:rPr lang="en-US" altLang="ko-KR" dirty="0"/>
              <a:t>(</a:t>
            </a:r>
            <a:r>
              <a:rPr lang="ko-KR" altLang="en-US" dirty="0"/>
              <a:t>레이싱 루트 구성</a:t>
            </a:r>
            <a:r>
              <a:rPr lang="en-US" altLang="ko-KR" dirty="0"/>
              <a:t>)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660400" y="2088633"/>
            <a:ext cx="9474361" cy="7328024"/>
            <a:chOff x="660400" y="2088633"/>
            <a:chExt cx="9474361" cy="7328024"/>
          </a:xfrm>
        </p:grpSpPr>
        <p:pic>
          <p:nvPicPr>
            <p:cNvPr id="3" name="그림 2" descr="케이크, 조각, 바위, 초콜릿이(가) 표시된 사진&#10;&#10;자동 생성된 설명">
              <a:extLst>
                <a:ext uri="{FF2B5EF4-FFF2-40B4-BE49-F238E27FC236}">
                  <a16:creationId xmlns:a16="http://schemas.microsoft.com/office/drawing/2014/main" id="{9708E867-DD6B-47B0-B257-D773020D2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6" r="16829"/>
            <a:stretch/>
          </p:blipFill>
          <p:spPr>
            <a:xfrm>
              <a:off x="660400" y="2088633"/>
              <a:ext cx="4673600" cy="7328024"/>
            </a:xfrm>
            <a:prstGeom prst="rect">
              <a:avLst/>
            </a:prstGeom>
          </p:spPr>
        </p:pic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CD1C02A4-2537-4156-AFA7-ED87D6921665}"/>
                </a:ext>
              </a:extLst>
            </p:cNvPr>
            <p:cNvSpPr/>
            <p:nvPr/>
          </p:nvSpPr>
          <p:spPr>
            <a:xfrm>
              <a:off x="2539583" y="3390900"/>
              <a:ext cx="482213" cy="5511800"/>
            </a:xfrm>
            <a:custGeom>
              <a:avLst/>
              <a:gdLst>
                <a:gd name="connsiteX0" fmla="*/ 356017 w 482213"/>
                <a:gd name="connsiteY0" fmla="*/ 5511800 h 5511800"/>
                <a:gd name="connsiteX1" fmla="*/ 470317 w 482213"/>
                <a:gd name="connsiteY1" fmla="*/ 4483100 h 5511800"/>
                <a:gd name="connsiteX2" fmla="*/ 102017 w 482213"/>
                <a:gd name="connsiteY2" fmla="*/ 4038600 h 5511800"/>
                <a:gd name="connsiteX3" fmla="*/ 417 w 482213"/>
                <a:gd name="connsiteY3" fmla="*/ 3581400 h 5511800"/>
                <a:gd name="connsiteX4" fmla="*/ 127417 w 482213"/>
                <a:gd name="connsiteY4" fmla="*/ 3289300 h 5511800"/>
                <a:gd name="connsiteX5" fmla="*/ 63917 w 482213"/>
                <a:gd name="connsiteY5" fmla="*/ 1879600 h 5511800"/>
                <a:gd name="connsiteX6" fmla="*/ 38517 w 482213"/>
                <a:gd name="connsiteY6" fmla="*/ 0 h 551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213" h="5511800">
                  <a:moveTo>
                    <a:pt x="356017" y="5511800"/>
                  </a:moveTo>
                  <a:cubicBezTo>
                    <a:pt x="434333" y="5120216"/>
                    <a:pt x="512650" y="4728633"/>
                    <a:pt x="470317" y="4483100"/>
                  </a:cubicBezTo>
                  <a:cubicBezTo>
                    <a:pt x="427984" y="4237567"/>
                    <a:pt x="180334" y="4188883"/>
                    <a:pt x="102017" y="4038600"/>
                  </a:cubicBezTo>
                  <a:cubicBezTo>
                    <a:pt x="23700" y="3888317"/>
                    <a:pt x="-3816" y="3706283"/>
                    <a:pt x="417" y="3581400"/>
                  </a:cubicBezTo>
                  <a:cubicBezTo>
                    <a:pt x="4650" y="3456517"/>
                    <a:pt x="116834" y="3572933"/>
                    <a:pt x="127417" y="3289300"/>
                  </a:cubicBezTo>
                  <a:cubicBezTo>
                    <a:pt x="138000" y="3005667"/>
                    <a:pt x="78734" y="2427817"/>
                    <a:pt x="63917" y="1879600"/>
                  </a:cubicBezTo>
                  <a:cubicBezTo>
                    <a:pt x="49100" y="1331383"/>
                    <a:pt x="43808" y="665691"/>
                    <a:pt x="38517" y="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91937D-9EC2-4E1E-829B-FE26A5ECA3DA}"/>
                </a:ext>
              </a:extLst>
            </p:cNvPr>
            <p:cNvSpPr txBox="1"/>
            <p:nvPr/>
          </p:nvSpPr>
          <p:spPr>
            <a:xfrm>
              <a:off x="3973696" y="8832334"/>
              <a:ext cx="1120500" cy="47192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Root A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/>
                <a:t>(1, 2</a:t>
              </a:r>
              <a:r>
                <a:rPr lang="ko-KR" altLang="en-US" sz="1200" dirty="0"/>
                <a:t>번 사용자</a:t>
              </a:r>
              <a:r>
                <a:rPr lang="en-US" altLang="ko-KR" sz="1200" dirty="0"/>
                <a:t>)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3" name="그림 12" descr="케이크, 조각, 바위, 초콜릿이(가) 표시된 사진&#10;&#10;자동 생성된 설명">
              <a:extLst>
                <a:ext uri="{FF2B5EF4-FFF2-40B4-BE49-F238E27FC236}">
                  <a16:creationId xmlns:a16="http://schemas.microsoft.com/office/drawing/2014/main" id="{8D2EDEDE-35CA-4B70-94C3-F224100D2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6" r="16829"/>
            <a:stretch/>
          </p:blipFill>
          <p:spPr>
            <a:xfrm>
              <a:off x="5461161" y="2088633"/>
              <a:ext cx="4673600" cy="73280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5B5013-5D6E-40B0-B28F-096A4CA09439}"/>
                </a:ext>
              </a:extLst>
            </p:cNvPr>
            <p:cNvSpPr txBox="1"/>
            <p:nvPr/>
          </p:nvSpPr>
          <p:spPr>
            <a:xfrm>
              <a:off x="8755374" y="8809426"/>
              <a:ext cx="1120500" cy="47192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Root B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/>
                <a:t>(3, 4</a:t>
              </a:r>
              <a:r>
                <a:rPr lang="ko-KR" altLang="en-US" sz="1200" dirty="0"/>
                <a:t>번 사용자</a:t>
              </a:r>
              <a:r>
                <a:rPr lang="en-US" altLang="ko-KR" sz="1200" dirty="0"/>
                <a:t>)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429E624F-D955-4709-9228-692AD34CD686}"/>
                </a:ext>
              </a:extLst>
            </p:cNvPr>
            <p:cNvSpPr/>
            <p:nvPr/>
          </p:nvSpPr>
          <p:spPr>
            <a:xfrm>
              <a:off x="7395410" y="3352800"/>
              <a:ext cx="571687" cy="5549900"/>
            </a:xfrm>
            <a:custGeom>
              <a:avLst/>
              <a:gdLst>
                <a:gd name="connsiteX0" fmla="*/ 342900 w 571687"/>
                <a:gd name="connsiteY0" fmla="*/ 5549900 h 5549900"/>
                <a:gd name="connsiteX1" fmla="*/ 393700 w 571687"/>
                <a:gd name="connsiteY1" fmla="*/ 5181600 h 5549900"/>
                <a:gd name="connsiteX2" fmla="*/ 508000 w 571687"/>
                <a:gd name="connsiteY2" fmla="*/ 4394200 h 5549900"/>
                <a:gd name="connsiteX3" fmla="*/ 546100 w 571687"/>
                <a:gd name="connsiteY3" fmla="*/ 3759200 h 5549900"/>
                <a:gd name="connsiteX4" fmla="*/ 114300 w 571687"/>
                <a:gd name="connsiteY4" fmla="*/ 3276600 h 5549900"/>
                <a:gd name="connsiteX5" fmla="*/ 25400 w 571687"/>
                <a:gd name="connsiteY5" fmla="*/ 2159000 h 5549900"/>
                <a:gd name="connsiteX6" fmla="*/ 0 w 571687"/>
                <a:gd name="connsiteY6" fmla="*/ 0 h 554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687" h="5549900">
                  <a:moveTo>
                    <a:pt x="342900" y="5549900"/>
                  </a:moveTo>
                  <a:cubicBezTo>
                    <a:pt x="354541" y="5462058"/>
                    <a:pt x="366183" y="5374217"/>
                    <a:pt x="393700" y="5181600"/>
                  </a:cubicBezTo>
                  <a:cubicBezTo>
                    <a:pt x="421217" y="4988983"/>
                    <a:pt x="482600" y="4631267"/>
                    <a:pt x="508000" y="4394200"/>
                  </a:cubicBezTo>
                  <a:cubicBezTo>
                    <a:pt x="533400" y="4157133"/>
                    <a:pt x="611717" y="3945467"/>
                    <a:pt x="546100" y="3759200"/>
                  </a:cubicBezTo>
                  <a:cubicBezTo>
                    <a:pt x="480483" y="3572933"/>
                    <a:pt x="201083" y="3543300"/>
                    <a:pt x="114300" y="3276600"/>
                  </a:cubicBezTo>
                  <a:cubicBezTo>
                    <a:pt x="27517" y="3009900"/>
                    <a:pt x="44450" y="2705100"/>
                    <a:pt x="25400" y="2159000"/>
                  </a:cubicBezTo>
                  <a:cubicBezTo>
                    <a:pt x="6350" y="1612900"/>
                    <a:pt x="3175" y="806450"/>
                    <a:pt x="0" y="0"/>
                  </a:cubicBezTo>
                </a:path>
              </a:pathLst>
            </a:custGeom>
            <a:noFill/>
            <a:ln w="28575" cap="flat">
              <a:solidFill>
                <a:srgbClr val="FF0000"/>
              </a:solidFill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8846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4. 승마 게임 상용 적용 및 결과…"/>
          <p:cNvSpPr txBox="1"/>
          <p:nvPr/>
        </p:nvSpPr>
        <p:spPr>
          <a:xfrm>
            <a:off x="594946" y="342870"/>
            <a:ext cx="6676508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  <a:sym typeface="나눔고딕"/>
              </a:rPr>
              <a:t>7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.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승마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게임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상용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적용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및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결과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  - </a:t>
            </a:r>
            <a:r>
              <a:rPr dirty="0" err="1"/>
              <a:t>적용</a:t>
            </a:r>
            <a:r>
              <a:rPr dirty="0"/>
              <a:t> </a:t>
            </a:r>
            <a:r>
              <a:rPr dirty="0" err="1"/>
              <a:t>결과</a:t>
            </a:r>
            <a:r>
              <a:rPr lang="en-US" altLang="ko-KR" dirty="0"/>
              <a:t> : </a:t>
            </a:r>
            <a:r>
              <a:rPr lang="ko-KR" altLang="en-US" dirty="0"/>
              <a:t>전체 맵 구성</a:t>
            </a:r>
            <a:endParaRPr dirty="0"/>
          </a:p>
        </p:txBody>
      </p:sp>
      <p:grpSp>
        <p:nvGrpSpPr>
          <p:cNvPr id="4" name="그룹 3"/>
          <p:cNvGrpSpPr/>
          <p:nvPr/>
        </p:nvGrpSpPr>
        <p:grpSpPr>
          <a:xfrm>
            <a:off x="774192" y="1820647"/>
            <a:ext cx="7867552" cy="7803470"/>
            <a:chOff x="774192" y="1820647"/>
            <a:chExt cx="7867552" cy="7803470"/>
          </a:xfrm>
        </p:grpSpPr>
        <p:pic>
          <p:nvPicPr>
            <p:cNvPr id="13" name="그림 12" descr="케이크, 조각, 바위, 초콜릿이(가) 표시된 사진&#10;&#10;자동 생성된 설명">
              <a:extLst>
                <a:ext uri="{FF2B5EF4-FFF2-40B4-BE49-F238E27FC236}">
                  <a16:creationId xmlns:a16="http://schemas.microsoft.com/office/drawing/2014/main" id="{8D2EDEDE-35CA-4B70-94C3-F224100D2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6" r="16829"/>
            <a:stretch/>
          </p:blipFill>
          <p:spPr>
            <a:xfrm>
              <a:off x="774192" y="2075933"/>
              <a:ext cx="4673600" cy="7328024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6D317DB-87B3-4B7C-B0EF-B7989372DF47}"/>
                </a:ext>
              </a:extLst>
            </p:cNvPr>
            <p:cNvSpPr/>
            <p:nvPr/>
          </p:nvSpPr>
          <p:spPr>
            <a:xfrm>
              <a:off x="2489200" y="3187700"/>
              <a:ext cx="393700" cy="304800"/>
            </a:xfrm>
            <a:prstGeom prst="rect">
              <a:avLst/>
            </a:prstGeom>
            <a:noFill/>
            <a:ln w="190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EDC205-DD70-40C7-8B6E-B8E1C9F6E6FA}"/>
                </a:ext>
              </a:extLst>
            </p:cNvPr>
            <p:cNvSpPr txBox="1"/>
            <p:nvPr/>
          </p:nvSpPr>
          <p:spPr>
            <a:xfrm>
              <a:off x="3389113" y="3196471"/>
              <a:ext cx="564258" cy="28725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 dirty="0"/>
                <a:t>도착점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B8B112B-461D-4255-87A7-61EAF0D84B7A}"/>
                </a:ext>
              </a:extLst>
            </p:cNvPr>
            <p:cNvCxnSpPr>
              <a:stCxn id="2" idx="3"/>
              <a:endCxn id="10" idx="1"/>
            </p:cNvCxnSpPr>
            <p:nvPr/>
          </p:nvCxnSpPr>
          <p:spPr>
            <a:xfrm>
              <a:off x="2882900" y="3340100"/>
              <a:ext cx="506213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9542BDB-C0E6-4D31-BEFC-A4DEEC176425}"/>
                </a:ext>
              </a:extLst>
            </p:cNvPr>
            <p:cNvSpPr/>
            <p:nvPr/>
          </p:nvSpPr>
          <p:spPr>
            <a:xfrm>
              <a:off x="2491129" y="3538626"/>
              <a:ext cx="389841" cy="2138273"/>
            </a:xfrm>
            <a:prstGeom prst="rect">
              <a:avLst/>
            </a:prstGeom>
            <a:noFill/>
            <a:ln w="190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327C66-54EB-45EA-AA7C-2E83017A94C1}"/>
                </a:ext>
              </a:extLst>
            </p:cNvPr>
            <p:cNvSpPr txBox="1"/>
            <p:nvPr/>
          </p:nvSpPr>
          <p:spPr>
            <a:xfrm>
              <a:off x="3038694" y="5178167"/>
              <a:ext cx="1112485" cy="28725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주요 경쟁 구간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0C987EA-C6CB-4505-BC50-780D91AE79E5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2806592" y="5321796"/>
              <a:ext cx="232102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B7EA758-B2BB-46BA-AFAA-A7974677100C}"/>
                </a:ext>
              </a:extLst>
            </p:cNvPr>
            <p:cNvSpPr/>
            <p:nvPr/>
          </p:nvSpPr>
          <p:spPr>
            <a:xfrm>
              <a:off x="2438400" y="5718351"/>
              <a:ext cx="549494" cy="1050750"/>
            </a:xfrm>
            <a:prstGeom prst="rect">
              <a:avLst/>
            </a:prstGeom>
            <a:noFill/>
            <a:ln w="190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85C53DF-DB40-4CD3-955A-8C21D9D7C445}"/>
                </a:ext>
              </a:extLst>
            </p:cNvPr>
            <p:cNvSpPr/>
            <p:nvPr/>
          </p:nvSpPr>
          <p:spPr>
            <a:xfrm>
              <a:off x="2763947" y="7797801"/>
              <a:ext cx="549494" cy="930615"/>
            </a:xfrm>
            <a:prstGeom prst="rect">
              <a:avLst/>
            </a:prstGeom>
            <a:noFill/>
            <a:ln w="190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B7F9BD-AA0A-4F6F-A83C-0999B4CC8D13}"/>
                </a:ext>
              </a:extLst>
            </p:cNvPr>
            <p:cNvSpPr/>
            <p:nvPr/>
          </p:nvSpPr>
          <p:spPr>
            <a:xfrm>
              <a:off x="2846541" y="8789811"/>
              <a:ext cx="393700" cy="304800"/>
            </a:xfrm>
            <a:prstGeom prst="rect">
              <a:avLst/>
            </a:prstGeom>
            <a:noFill/>
            <a:ln w="190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342140-D9B1-4269-8E57-2078ABD75307}"/>
                </a:ext>
              </a:extLst>
            </p:cNvPr>
            <p:cNvSpPr txBox="1"/>
            <p:nvPr/>
          </p:nvSpPr>
          <p:spPr>
            <a:xfrm>
              <a:off x="3746455" y="8798582"/>
              <a:ext cx="564258" cy="28725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/>
                <a:t>시작점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0087087-5CDB-4B47-B6DF-E75CD363A6DC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>
              <a:off x="3240241" y="8942211"/>
              <a:ext cx="50621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18EB40-4B61-46B9-81FA-B50BC113275C}"/>
                </a:ext>
              </a:extLst>
            </p:cNvPr>
            <p:cNvSpPr txBox="1"/>
            <p:nvPr/>
          </p:nvSpPr>
          <p:spPr>
            <a:xfrm>
              <a:off x="3636644" y="8191543"/>
              <a:ext cx="1734948" cy="28725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 dirty="0"/>
                <a:t>내리막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지형지물</a:t>
              </a:r>
              <a:r>
                <a:rPr lang="ko-KR" altLang="en-US" sz="1200" dirty="0"/>
                <a:t> 구간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7DE105D-B119-4E83-9222-2B0F3C95FA54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3313441" y="8335172"/>
              <a:ext cx="323203" cy="700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BFD5525-5D7D-40B5-9C9C-4856033B90A3}"/>
                </a:ext>
              </a:extLst>
            </p:cNvPr>
            <p:cNvSpPr/>
            <p:nvPr/>
          </p:nvSpPr>
          <p:spPr>
            <a:xfrm>
              <a:off x="2514157" y="6813178"/>
              <a:ext cx="739178" cy="955227"/>
            </a:xfrm>
            <a:prstGeom prst="rect">
              <a:avLst/>
            </a:prstGeom>
            <a:noFill/>
            <a:ln w="190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D1E30D-0B46-46B6-9C7E-EA2F16D0A5E4}"/>
                </a:ext>
              </a:extLst>
            </p:cNvPr>
            <p:cNvSpPr txBox="1"/>
            <p:nvPr/>
          </p:nvSpPr>
          <p:spPr>
            <a:xfrm>
              <a:off x="3766131" y="7189542"/>
              <a:ext cx="739178" cy="29302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 dirty="0"/>
                <a:t>갈림길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522AF3B-1C53-49A1-BED7-6F56128A1AD5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3038694" y="7336056"/>
              <a:ext cx="72743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67C323-6823-4071-9A38-9FA67F211210}"/>
                </a:ext>
              </a:extLst>
            </p:cNvPr>
            <p:cNvSpPr txBox="1"/>
            <p:nvPr/>
          </p:nvSpPr>
          <p:spPr>
            <a:xfrm>
              <a:off x="3560444" y="6107834"/>
              <a:ext cx="1811148" cy="28725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 dirty="0"/>
                <a:t>오르막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지형지물</a:t>
              </a:r>
              <a:r>
                <a:rPr lang="ko-KR" altLang="en-US" sz="1200" dirty="0"/>
                <a:t> 구간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A4A72B3-AE5A-4F6B-9776-5F6E92020DF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2833007" y="6251463"/>
              <a:ext cx="727437" cy="289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03" name="그림 202" descr="하늘, 산, 실외, 담장이(가) 표시된 사진&#10;&#10;자동 생성된 설명">
              <a:extLst>
                <a:ext uri="{FF2B5EF4-FFF2-40B4-BE49-F238E27FC236}">
                  <a16:creationId xmlns:a16="http://schemas.microsoft.com/office/drawing/2014/main" id="{D7667062-998C-414F-AB22-E397F9EC7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809" y="1820647"/>
              <a:ext cx="2572931" cy="1457618"/>
            </a:xfrm>
            <a:prstGeom prst="rect">
              <a:avLst/>
            </a:prstGeom>
          </p:spPr>
        </p:pic>
        <p:pic>
          <p:nvPicPr>
            <p:cNvPr id="205" name="그림 204" descr="하늘, 나무, 실외, 대지이(가) 표시된 사진&#10;&#10;자동 생성된 설명">
              <a:extLst>
                <a:ext uri="{FF2B5EF4-FFF2-40B4-BE49-F238E27FC236}">
                  <a16:creationId xmlns:a16="http://schemas.microsoft.com/office/drawing/2014/main" id="{F9F29501-3B4D-43C0-8EFA-9B293B85B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810" y="3422526"/>
              <a:ext cx="2572931" cy="1448880"/>
            </a:xfrm>
            <a:prstGeom prst="rect">
              <a:avLst/>
            </a:prstGeom>
          </p:spPr>
        </p:pic>
        <p:pic>
          <p:nvPicPr>
            <p:cNvPr id="207" name="그림 206" descr="나무, 실외, 잔디, 건물이(가) 표시된 사진&#10;&#10;자동 생성된 설명">
              <a:extLst>
                <a:ext uri="{FF2B5EF4-FFF2-40B4-BE49-F238E27FC236}">
                  <a16:creationId xmlns:a16="http://schemas.microsoft.com/office/drawing/2014/main" id="{E277D6E1-31AF-40D1-95A6-3F02BCC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811" y="8176142"/>
              <a:ext cx="2572931" cy="1447975"/>
            </a:xfrm>
            <a:prstGeom prst="rect">
              <a:avLst/>
            </a:prstGeom>
          </p:spPr>
        </p:pic>
        <p:pic>
          <p:nvPicPr>
            <p:cNvPr id="209" name="그림 208" descr="실외, 산, 나무, 자연이(가) 표시된 사진&#10;&#10;자동 생성된 설명">
              <a:extLst>
                <a:ext uri="{FF2B5EF4-FFF2-40B4-BE49-F238E27FC236}">
                  <a16:creationId xmlns:a16="http://schemas.microsoft.com/office/drawing/2014/main" id="{A0F90863-BED3-4C81-93F2-B88150E5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812" y="6605737"/>
              <a:ext cx="2572931" cy="1445466"/>
            </a:xfrm>
            <a:prstGeom prst="rect">
              <a:avLst/>
            </a:prstGeom>
          </p:spPr>
        </p:pic>
        <p:pic>
          <p:nvPicPr>
            <p:cNvPr id="211" name="그림 210" descr="나무, 실외, 하늘, 잔디이(가) 표시된 사진&#10;&#10;자동 생성된 설명">
              <a:extLst>
                <a:ext uri="{FF2B5EF4-FFF2-40B4-BE49-F238E27FC236}">
                  <a16:creationId xmlns:a16="http://schemas.microsoft.com/office/drawing/2014/main" id="{30F5F8DC-7C4B-4D88-9E17-6F94AAA8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813" y="5014803"/>
              <a:ext cx="2572931" cy="1446673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FF6EFDE-82ED-4BAD-8410-05AF27CDCEBE}"/>
                </a:ext>
              </a:extLst>
            </p:cNvPr>
            <p:cNvSpPr/>
            <p:nvPr/>
          </p:nvSpPr>
          <p:spPr>
            <a:xfrm>
              <a:off x="4324582" y="4309934"/>
              <a:ext cx="389841" cy="706566"/>
            </a:xfrm>
            <a:prstGeom prst="rect">
              <a:avLst/>
            </a:prstGeom>
            <a:noFill/>
            <a:ln w="190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14B37C-CC45-49D6-8BF7-CDC98B0139A1}"/>
                </a:ext>
              </a:extLst>
            </p:cNvPr>
            <p:cNvSpPr txBox="1"/>
            <p:nvPr/>
          </p:nvSpPr>
          <p:spPr>
            <a:xfrm>
              <a:off x="3906590" y="3945784"/>
              <a:ext cx="1197444" cy="28725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/>
                <a:t>In-game </a:t>
              </a:r>
              <a:r>
                <a:rPr lang="ko-KR" altLang="en-US" sz="1200" dirty="0"/>
                <a:t>광고판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9E84604-6360-49DE-96D5-EBF8951D26DA}"/>
                </a:ext>
              </a:extLst>
            </p:cNvPr>
            <p:cNvCxnSpPr>
              <a:cxnSpLocks/>
              <a:stCxn id="23" idx="3"/>
              <a:endCxn id="207" idx="1"/>
            </p:cNvCxnSpPr>
            <p:nvPr/>
          </p:nvCxnSpPr>
          <p:spPr>
            <a:xfrm>
              <a:off x="5371592" y="8335172"/>
              <a:ext cx="697219" cy="564958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ECC96B7-649E-46BF-A3C7-A1E407546A2B}"/>
                </a:ext>
              </a:extLst>
            </p:cNvPr>
            <p:cNvCxnSpPr>
              <a:cxnSpLocks/>
              <a:stCxn id="27" idx="3"/>
              <a:endCxn id="209" idx="1"/>
            </p:cNvCxnSpPr>
            <p:nvPr/>
          </p:nvCxnSpPr>
          <p:spPr>
            <a:xfrm flipV="1">
              <a:off x="4505309" y="7328470"/>
              <a:ext cx="1563503" cy="7586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C1D1890-9D3E-4AD5-AA68-046817E17539}"/>
                </a:ext>
              </a:extLst>
            </p:cNvPr>
            <p:cNvCxnSpPr>
              <a:cxnSpLocks/>
              <a:stCxn id="30" idx="3"/>
              <a:endCxn id="211" idx="1"/>
            </p:cNvCxnSpPr>
            <p:nvPr/>
          </p:nvCxnSpPr>
          <p:spPr>
            <a:xfrm flipV="1">
              <a:off x="5371592" y="5738140"/>
              <a:ext cx="697221" cy="513323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BBD926E-0084-4E42-860E-5C036D548969}"/>
                </a:ext>
              </a:extLst>
            </p:cNvPr>
            <p:cNvCxnSpPr>
              <a:cxnSpLocks/>
              <a:stCxn id="16" idx="3"/>
              <a:endCxn id="205" idx="1"/>
            </p:cNvCxnSpPr>
            <p:nvPr/>
          </p:nvCxnSpPr>
          <p:spPr>
            <a:xfrm flipV="1">
              <a:off x="4151179" y="4146966"/>
              <a:ext cx="1917631" cy="117483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D219F1A-1E78-4962-8FC0-1642EB0F6847}"/>
                </a:ext>
              </a:extLst>
            </p:cNvPr>
            <p:cNvCxnSpPr>
              <a:cxnSpLocks/>
              <a:stCxn id="53" idx="3"/>
              <a:endCxn id="203" idx="1"/>
            </p:cNvCxnSpPr>
            <p:nvPr/>
          </p:nvCxnSpPr>
          <p:spPr>
            <a:xfrm flipV="1">
              <a:off x="5104034" y="2549456"/>
              <a:ext cx="964775" cy="1539957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4735712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4. 승마 게임 상용 적용 및 결과…"/>
          <p:cNvSpPr txBox="1"/>
          <p:nvPr/>
        </p:nvSpPr>
        <p:spPr>
          <a:xfrm>
            <a:off x="380491" y="357905"/>
            <a:ext cx="6676508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</a:rPr>
              <a:t>7</a:t>
            </a:r>
            <a:r>
              <a:rPr sz="3600" b="0" dirty="0">
                <a:latin typeface="나눔고딕"/>
                <a:ea typeface="나눔고딕"/>
                <a:cs typeface="나눔고딕"/>
              </a:rPr>
              <a:t>. </a:t>
            </a:r>
            <a:r>
              <a:rPr sz="3600" b="0" dirty="0" err="1">
                <a:latin typeface="나눔고딕"/>
                <a:ea typeface="나눔고딕"/>
                <a:cs typeface="나눔고딕"/>
              </a:rPr>
              <a:t>승마</a:t>
            </a:r>
            <a:r>
              <a:rPr sz="3600" b="0" dirty="0">
                <a:latin typeface="나눔고딕"/>
                <a:ea typeface="나눔고딕"/>
                <a:cs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</a:rPr>
              <a:t>게임</a:t>
            </a:r>
            <a:r>
              <a:rPr sz="3600" b="0" dirty="0">
                <a:latin typeface="나눔고딕"/>
                <a:ea typeface="나눔고딕"/>
                <a:cs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</a:rPr>
              <a:t>상용</a:t>
            </a:r>
            <a:r>
              <a:rPr sz="3600" b="0" dirty="0">
                <a:latin typeface="나눔고딕"/>
                <a:ea typeface="나눔고딕"/>
                <a:cs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</a:rPr>
              <a:t>적용</a:t>
            </a:r>
            <a:r>
              <a:rPr sz="3600" b="0" dirty="0">
                <a:latin typeface="나눔고딕"/>
                <a:ea typeface="나눔고딕"/>
                <a:cs typeface="나눔고딕"/>
              </a:rPr>
              <a:t> 및 </a:t>
            </a:r>
            <a:r>
              <a:rPr sz="3600" b="0" dirty="0" err="1">
                <a:latin typeface="나눔고딕"/>
                <a:ea typeface="나눔고딕"/>
                <a:cs typeface="나눔고딕"/>
              </a:rPr>
              <a:t>결과</a:t>
            </a:r>
            <a:r>
              <a:rPr sz="3600" b="0" dirty="0">
                <a:latin typeface="나눔고딕"/>
                <a:ea typeface="나눔고딕"/>
                <a:cs typeface="나눔고딕"/>
              </a:rPr>
              <a:t> 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  - </a:t>
            </a:r>
            <a:r>
              <a:rPr dirty="0" err="1"/>
              <a:t>적용</a:t>
            </a:r>
            <a:r>
              <a:rPr dirty="0"/>
              <a:t> </a:t>
            </a:r>
            <a:r>
              <a:rPr dirty="0" err="1"/>
              <a:t>결과</a:t>
            </a:r>
            <a:r>
              <a:rPr lang="en-US" altLang="ko-KR" dirty="0"/>
              <a:t> : </a:t>
            </a:r>
            <a:r>
              <a:rPr lang="ko-KR" altLang="en-US" dirty="0"/>
              <a:t>기타 </a:t>
            </a:r>
            <a:r>
              <a:rPr lang="en-US" altLang="ko-KR" dirty="0"/>
              <a:t>UI </a:t>
            </a:r>
            <a:r>
              <a:rPr lang="ko-KR" altLang="en-US" dirty="0"/>
              <a:t>및 플레이 화면</a:t>
            </a:r>
            <a:endParaRPr dirty="0"/>
          </a:p>
        </p:txBody>
      </p:sp>
      <p:grpSp>
        <p:nvGrpSpPr>
          <p:cNvPr id="10" name="그룹 9"/>
          <p:cNvGrpSpPr/>
          <p:nvPr/>
        </p:nvGrpSpPr>
        <p:grpSpPr>
          <a:xfrm>
            <a:off x="380490" y="5747774"/>
            <a:ext cx="7106459" cy="3217961"/>
            <a:chOff x="380490" y="5747774"/>
            <a:chExt cx="7106459" cy="3217961"/>
          </a:xfrm>
        </p:grpSpPr>
        <p:pic>
          <p:nvPicPr>
            <p:cNvPr id="6" name="그림 5" descr="하늘, 실외, 건물, 대지이(가) 표시된 사진&#10;&#10;자동 생성된 설명">
              <a:extLst>
                <a:ext uri="{FF2B5EF4-FFF2-40B4-BE49-F238E27FC236}">
                  <a16:creationId xmlns:a16="http://schemas.microsoft.com/office/drawing/2014/main" id="{11C93175-C856-4170-B3FE-A9FB47125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490" y="5747774"/>
              <a:ext cx="5700187" cy="321796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6E27E77-0B78-4862-A5BC-A02248A8C3A6}"/>
                </a:ext>
              </a:extLst>
            </p:cNvPr>
            <p:cNvSpPr/>
            <p:nvPr/>
          </p:nvSpPr>
          <p:spPr>
            <a:xfrm>
              <a:off x="2235201" y="6781800"/>
              <a:ext cx="2692400" cy="1416040"/>
            </a:xfrm>
            <a:prstGeom prst="rect">
              <a:avLst/>
            </a:prstGeom>
            <a:noFill/>
            <a:ln w="190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A112C1-3A60-4F9F-A515-44ADC6F4BFEA}"/>
                </a:ext>
              </a:extLst>
            </p:cNvPr>
            <p:cNvSpPr txBox="1"/>
            <p:nvPr/>
          </p:nvSpPr>
          <p:spPr>
            <a:xfrm>
              <a:off x="6262655" y="6220510"/>
              <a:ext cx="1224294" cy="65659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 dirty="0"/>
                <a:t>도착 후 플레이어별 </a:t>
              </a:r>
              <a:endParaRPr lang="en-US" altLang="ko-KR" sz="1200" dirty="0"/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200" dirty="0"/>
                <a:t>기록 및 등수</a:t>
              </a:r>
              <a:endPara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3DFE4B3-46E3-4802-8302-0C1639E45B66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 flipV="1">
              <a:off x="4927601" y="6548805"/>
              <a:ext cx="1335054" cy="941015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9" name="KakaoTalk_Photo_2019-01-29-19-38-35.jpeg" descr="KakaoTalk_Photo_2019-01-29-19-38-35.jpeg">
            <a:extLst>
              <a:ext uri="{FF2B5EF4-FFF2-40B4-BE49-F238E27FC236}">
                <a16:creationId xmlns:a16="http://schemas.microsoft.com/office/drawing/2014/main" id="{2729C281-450E-49F6-8715-61379EA0EE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314"/>
          <a:stretch>
            <a:fillRect/>
          </a:stretch>
        </p:blipFill>
        <p:spPr>
          <a:xfrm>
            <a:off x="7394511" y="2242573"/>
            <a:ext cx="5384440" cy="321796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9C2C739-2F2F-4DF2-9949-9A28C2158385}"/>
              </a:ext>
            </a:extLst>
          </p:cNvPr>
          <p:cNvSpPr txBox="1"/>
          <p:nvPr/>
        </p:nvSpPr>
        <p:spPr>
          <a:xfrm>
            <a:off x="9440722" y="5460534"/>
            <a:ext cx="129202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&lt;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실제 구축 사례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" name="KakaoTalk_Photo_2019-01-29-19-38-24.jpeg" descr="KakaoTalk_Photo_2019-01-29-19-38-24.jpeg">
            <a:extLst>
              <a:ext uri="{FF2B5EF4-FFF2-40B4-BE49-F238E27FC236}">
                <a16:creationId xmlns:a16="http://schemas.microsoft.com/office/drawing/2014/main" id="{F6E55224-0999-471A-95CD-877B1F70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046" y="5829697"/>
            <a:ext cx="5384439" cy="302874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EF1FB10-9103-4DDD-804F-5499F1AE877D}"/>
              </a:ext>
            </a:extLst>
          </p:cNvPr>
          <p:cNvSpPr txBox="1"/>
          <p:nvPr/>
        </p:nvSpPr>
        <p:spPr>
          <a:xfrm>
            <a:off x="9611784" y="8858444"/>
            <a:ext cx="940963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&lt;</a:t>
            </a:r>
            <a:r>
              <a:rPr kumimoji="0" lang="ko-KR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탑승 사진</a:t>
            </a:r>
            <a:r>
              <a:rPr kumimoji="0" lang="en-US" altLang="ko-KR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25035" y="2129297"/>
            <a:ext cx="6655308" cy="3217961"/>
            <a:chOff x="425035" y="2129297"/>
            <a:chExt cx="6655308" cy="3217961"/>
          </a:xfrm>
        </p:grpSpPr>
        <p:grpSp>
          <p:nvGrpSpPr>
            <p:cNvPr id="5" name="그룹 4"/>
            <p:cNvGrpSpPr/>
            <p:nvPr/>
          </p:nvGrpSpPr>
          <p:grpSpPr>
            <a:xfrm>
              <a:off x="425035" y="2129297"/>
              <a:ext cx="6655308" cy="3217961"/>
              <a:chOff x="425035" y="2129297"/>
              <a:chExt cx="6655308" cy="3217961"/>
            </a:xfrm>
          </p:grpSpPr>
          <p:pic>
            <p:nvPicPr>
              <p:cNvPr id="4" name="그림 3" descr="하늘, 실외, 산, 자연이(가) 표시된 사진&#10;&#10;자동 생성된 설명">
                <a:extLst>
                  <a:ext uri="{FF2B5EF4-FFF2-40B4-BE49-F238E27FC236}">
                    <a16:creationId xmlns:a16="http://schemas.microsoft.com/office/drawing/2014/main" id="{BA8E1553-20CE-4B55-92CA-AEF497917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035" y="2129297"/>
                <a:ext cx="5733108" cy="3217961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4EAA19A-03B4-4A08-8FFC-C71F5A30D810}"/>
                  </a:ext>
                </a:extLst>
              </p:cNvPr>
              <p:cNvSpPr/>
              <p:nvPr/>
            </p:nvSpPr>
            <p:spPr>
              <a:xfrm>
                <a:off x="3027567" y="2910364"/>
                <a:ext cx="1651000" cy="533400"/>
              </a:xfrm>
              <a:prstGeom prst="rect">
                <a:avLst/>
              </a:prstGeom>
              <a:noFill/>
              <a:ln w="1905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538863B-78F2-4E72-A6BB-ABA33F9951E2}"/>
                  </a:ext>
                </a:extLst>
              </p:cNvPr>
              <p:cNvSpPr txBox="1"/>
              <p:nvPr/>
            </p:nvSpPr>
            <p:spPr>
              <a:xfrm>
                <a:off x="5287856" y="2201498"/>
                <a:ext cx="1792487" cy="471924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200" dirty="0"/>
                  <a:t>진행 중 기록</a:t>
                </a:r>
                <a:r>
                  <a:rPr lang="en-US" altLang="ko-KR" sz="1200" dirty="0"/>
                  <a:t> </a:t>
                </a:r>
                <a:r>
                  <a:rPr lang="ko-KR" altLang="en-US" sz="1200" dirty="0"/>
                  <a:t>및 순위 표시</a:t>
                </a:r>
                <a:endParaRPr kumimoji="0" lang="ko-KR" alt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2690C88-1DD6-4DC6-A8E6-03A1DBCBE2A7}"/>
                  </a:ext>
                </a:extLst>
              </p:cNvPr>
              <p:cNvCxnSpPr>
                <a:cxnSpLocks/>
                <a:stCxn id="7" idx="0"/>
                <a:endCxn id="29" idx="1"/>
              </p:cNvCxnSpPr>
              <p:nvPr/>
            </p:nvCxnSpPr>
            <p:spPr>
              <a:xfrm flipV="1">
                <a:off x="3853067" y="2437460"/>
                <a:ext cx="1434789" cy="47290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C4B3162-6B0D-4278-A686-3735196B9791}"/>
                  </a:ext>
                </a:extLst>
              </p:cNvPr>
              <p:cNvSpPr/>
              <p:nvPr/>
            </p:nvSpPr>
            <p:spPr>
              <a:xfrm>
                <a:off x="3727571" y="4224830"/>
                <a:ext cx="931946" cy="400751"/>
              </a:xfrm>
              <a:prstGeom prst="rect">
                <a:avLst/>
              </a:prstGeom>
              <a:noFill/>
              <a:ln w="19050" cap="flat">
                <a:solidFill>
                  <a:srgbClr val="FF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79CEDD6-0C62-4EF5-A470-AB365552D22C}"/>
                  </a:ext>
                </a:extLst>
              </p:cNvPr>
              <p:cNvSpPr txBox="1"/>
              <p:nvPr/>
            </p:nvSpPr>
            <p:spPr>
              <a:xfrm>
                <a:off x="5695052" y="3525731"/>
                <a:ext cx="1224294" cy="287258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200"/>
                  <a:t>현재 속도 표시</a:t>
                </a:r>
                <a:endParaRPr kumimoji="0" lang="ko-KR" altLang="en-US" sz="12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68F52A6-9ECC-4FD4-8F09-171EDA566EA1}"/>
                  </a:ext>
                </a:extLst>
              </p:cNvPr>
              <p:cNvCxnSpPr>
                <a:cxnSpLocks/>
                <a:stCxn id="33" idx="0"/>
                <a:endCxn id="34" idx="1"/>
              </p:cNvCxnSpPr>
              <p:nvPr/>
            </p:nvCxnSpPr>
            <p:spPr>
              <a:xfrm flipV="1">
                <a:off x="4193544" y="3669360"/>
                <a:ext cx="1501508" cy="55547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3140532" y="3003677"/>
              <a:ext cx="1425070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800" dirty="0"/>
                <a:t>1</a:t>
              </a:r>
              <a:r>
                <a:rPr lang="en-US" altLang="ko-KR" sz="1800" baseline="30000" dirty="0"/>
                <a:t>st</a:t>
              </a:r>
              <a:r>
                <a:rPr lang="en-US" altLang="ko-KR" sz="1800" dirty="0"/>
                <a:t> 01:41:52</a:t>
              </a:r>
              <a:endParaRPr kumimoji="0" lang="ko-KR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97623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승마 게임 개요…"/>
          <p:cNvSpPr txBox="1"/>
          <p:nvPr/>
        </p:nvSpPr>
        <p:spPr>
          <a:xfrm>
            <a:off x="380491" y="736599"/>
            <a:ext cx="12185582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416718" indent="-416718" algn="l">
              <a:lnSpc>
                <a:spcPct val="200000"/>
              </a:lnSpc>
              <a:buSzPct val="100000"/>
              <a:buAutoNum type="arabicPeriod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3600" dirty="0" err="1"/>
              <a:t>승마</a:t>
            </a:r>
            <a:r>
              <a:rPr sz="3600" dirty="0"/>
              <a:t> </a:t>
            </a:r>
            <a:r>
              <a:rPr sz="3600" dirty="0" err="1"/>
              <a:t>게임</a:t>
            </a:r>
            <a:r>
              <a:rPr sz="3600" dirty="0"/>
              <a:t> </a:t>
            </a:r>
            <a:r>
              <a:rPr sz="3600" dirty="0" err="1"/>
              <a:t>개요</a:t>
            </a:r>
            <a:endParaRPr sz="3600" dirty="0"/>
          </a:p>
          <a:p>
            <a:pPr marL="787400" lvl="1" indent="-342900" algn="l">
              <a:lnSpc>
                <a:spcPct val="200000"/>
              </a:lnSpc>
              <a:buSzPct val="145000"/>
              <a:buFont typeface="Arial" panose="020B0604020202020204" pitchFamily="34" charset="0"/>
              <a:buChar char="•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게임의</a:t>
            </a:r>
            <a:r>
              <a:rPr dirty="0"/>
              <a:t> </a:t>
            </a:r>
            <a:r>
              <a:rPr dirty="0" err="1"/>
              <a:t>목적은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승마는</a:t>
            </a:r>
            <a:r>
              <a:rPr dirty="0"/>
              <a:t> 탈 </a:t>
            </a:r>
            <a:r>
              <a:rPr dirty="0" err="1"/>
              <a:t>때의</a:t>
            </a:r>
            <a:r>
              <a:rPr dirty="0"/>
              <a:t> </a:t>
            </a:r>
            <a:r>
              <a:rPr dirty="0" err="1"/>
              <a:t>운동효과와</a:t>
            </a:r>
            <a:r>
              <a:rPr dirty="0"/>
              <a:t> </a:t>
            </a:r>
            <a:r>
              <a:rPr dirty="0" err="1"/>
              <a:t>재미요소를</a:t>
            </a:r>
            <a:r>
              <a:rPr dirty="0"/>
              <a:t> </a:t>
            </a:r>
            <a:r>
              <a:rPr dirty="0" err="1"/>
              <a:t>충족시키기</a:t>
            </a:r>
            <a:r>
              <a:rPr dirty="0"/>
              <a:t> </a:t>
            </a:r>
            <a:r>
              <a:rPr dirty="0" err="1"/>
              <a:t>위함에</a:t>
            </a:r>
            <a:r>
              <a:rPr dirty="0"/>
              <a:t> </a:t>
            </a:r>
            <a:r>
              <a:rPr dirty="0" err="1"/>
              <a:t>있다</a:t>
            </a:r>
            <a:r>
              <a:rPr dirty="0"/>
              <a:t>.</a:t>
            </a:r>
          </a:p>
          <a:p>
            <a:pPr marL="787400" lvl="1" indent="-342900" algn="l">
              <a:lnSpc>
                <a:spcPct val="200000"/>
              </a:lnSpc>
              <a:buSzPct val="145000"/>
              <a:buFont typeface="Arial" panose="020B0604020202020204" pitchFamily="34" charset="0"/>
              <a:buChar char="•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가상현실</a:t>
            </a:r>
            <a:r>
              <a:rPr dirty="0"/>
              <a:t> </a:t>
            </a:r>
            <a:r>
              <a:rPr dirty="0" err="1"/>
              <a:t>기기를</a:t>
            </a:r>
            <a:r>
              <a:rPr dirty="0"/>
              <a:t> </a:t>
            </a:r>
            <a:r>
              <a:rPr dirty="0" err="1"/>
              <a:t>사용함으로서</a:t>
            </a:r>
            <a:r>
              <a:rPr dirty="0"/>
              <a:t> </a:t>
            </a:r>
            <a:r>
              <a:rPr dirty="0" err="1"/>
              <a:t>몰입감을</a:t>
            </a:r>
            <a:r>
              <a:rPr dirty="0"/>
              <a:t> </a:t>
            </a:r>
            <a:r>
              <a:rPr dirty="0" err="1"/>
              <a:t>극대화시켜서</a:t>
            </a:r>
            <a:r>
              <a:rPr dirty="0"/>
              <a:t> </a:t>
            </a:r>
            <a:r>
              <a:rPr dirty="0" err="1"/>
              <a:t>재미로</a:t>
            </a:r>
            <a:r>
              <a:rPr dirty="0"/>
              <a:t> </a:t>
            </a:r>
            <a:r>
              <a:rPr dirty="0" err="1"/>
              <a:t>운동에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부담감을</a:t>
            </a:r>
            <a:r>
              <a:rPr dirty="0"/>
              <a:t> </a:t>
            </a:r>
            <a:r>
              <a:rPr dirty="0" err="1"/>
              <a:t>없앤다</a:t>
            </a:r>
            <a:r>
              <a:rPr dirty="0"/>
              <a:t>.</a:t>
            </a:r>
          </a:p>
          <a:p>
            <a:pPr marL="787400" lvl="1" indent="-342900" algn="l">
              <a:lnSpc>
                <a:spcPct val="200000"/>
              </a:lnSpc>
              <a:buSzPct val="145000"/>
              <a:buFont typeface="Arial" panose="020B0604020202020204" pitchFamily="34" charset="0"/>
              <a:buChar char="•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말의</a:t>
            </a:r>
            <a:r>
              <a:rPr dirty="0"/>
              <a:t> </a:t>
            </a:r>
            <a:r>
              <a:rPr dirty="0" err="1"/>
              <a:t>동작을</a:t>
            </a:r>
            <a:r>
              <a:rPr dirty="0"/>
              <a:t> </a:t>
            </a:r>
            <a:r>
              <a:rPr dirty="0" err="1"/>
              <a:t>기기의</a:t>
            </a:r>
            <a:r>
              <a:rPr dirty="0"/>
              <a:t> </a:t>
            </a:r>
            <a:r>
              <a:rPr dirty="0" err="1"/>
              <a:t>축의</a:t>
            </a:r>
            <a:r>
              <a:rPr dirty="0"/>
              <a:t> </a:t>
            </a:r>
            <a:r>
              <a:rPr dirty="0" err="1"/>
              <a:t>변화와</a:t>
            </a:r>
            <a:r>
              <a:rPr dirty="0"/>
              <a:t> </a:t>
            </a:r>
            <a:r>
              <a:rPr dirty="0" err="1"/>
              <a:t>진동</a:t>
            </a:r>
            <a:r>
              <a:rPr dirty="0"/>
              <a:t> </a:t>
            </a:r>
            <a:r>
              <a:rPr dirty="0" err="1"/>
              <a:t>그리고</a:t>
            </a:r>
            <a:r>
              <a:rPr dirty="0"/>
              <a:t> </a:t>
            </a:r>
            <a:r>
              <a:rPr dirty="0" err="1"/>
              <a:t>스피드까지</a:t>
            </a:r>
            <a:r>
              <a:rPr dirty="0"/>
              <a:t> </a:t>
            </a:r>
            <a:r>
              <a:rPr dirty="0" err="1"/>
              <a:t>모두</a:t>
            </a:r>
            <a:r>
              <a:rPr dirty="0"/>
              <a:t> </a:t>
            </a:r>
            <a:r>
              <a:rPr dirty="0" err="1"/>
              <a:t>게임과</a:t>
            </a:r>
            <a:r>
              <a:rPr dirty="0"/>
              <a:t> </a:t>
            </a:r>
            <a:r>
              <a:rPr dirty="0" err="1"/>
              <a:t>연동한다</a:t>
            </a:r>
            <a:r>
              <a:rPr dirty="0"/>
              <a:t>.</a:t>
            </a:r>
          </a:p>
          <a:p>
            <a:pPr marL="787400" lvl="1" indent="-342900" algn="l">
              <a:lnSpc>
                <a:spcPct val="200000"/>
              </a:lnSpc>
              <a:buSzPct val="145000"/>
              <a:buFont typeface="Arial" panose="020B0604020202020204" pitchFamily="34" charset="0"/>
              <a:buChar char="•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</a:t>
            </a:r>
            <a:r>
              <a:rPr dirty="0" err="1"/>
              <a:t>게임과</a:t>
            </a:r>
            <a:r>
              <a:rPr dirty="0"/>
              <a:t> </a:t>
            </a:r>
            <a:r>
              <a:rPr dirty="0" err="1"/>
              <a:t>승마기기간</a:t>
            </a:r>
            <a:r>
              <a:rPr dirty="0"/>
              <a:t> </a:t>
            </a:r>
            <a:r>
              <a:rPr dirty="0" err="1"/>
              <a:t>통신은</a:t>
            </a:r>
            <a:r>
              <a:rPr dirty="0"/>
              <a:t> </a:t>
            </a:r>
            <a:r>
              <a:rPr dirty="0" err="1"/>
              <a:t>상호간의</a:t>
            </a:r>
            <a:r>
              <a:rPr dirty="0"/>
              <a:t> </a:t>
            </a:r>
            <a:r>
              <a:rPr dirty="0" err="1"/>
              <a:t>프로토콜</a:t>
            </a:r>
            <a:r>
              <a:rPr dirty="0"/>
              <a:t> </a:t>
            </a:r>
            <a:r>
              <a:rPr dirty="0" err="1"/>
              <a:t>규약으로</a:t>
            </a:r>
            <a:r>
              <a:rPr dirty="0"/>
              <a:t> </a:t>
            </a:r>
            <a:r>
              <a:rPr dirty="0" err="1"/>
              <a:t>처리되어</a:t>
            </a:r>
            <a:r>
              <a:rPr dirty="0"/>
              <a:t> </a:t>
            </a:r>
            <a:r>
              <a:rPr dirty="0" err="1"/>
              <a:t>일체감을</a:t>
            </a:r>
            <a:r>
              <a:rPr dirty="0"/>
              <a:t> </a:t>
            </a:r>
            <a:r>
              <a:rPr dirty="0" err="1"/>
              <a:t>준다</a:t>
            </a:r>
            <a:r>
              <a:rPr dirty="0"/>
              <a:t>.</a:t>
            </a:r>
          </a:p>
          <a:p>
            <a:pPr marL="787400" lvl="1" indent="-342900" algn="l">
              <a:lnSpc>
                <a:spcPct val="200000"/>
              </a:lnSpc>
              <a:buSzPct val="145000"/>
              <a:buFont typeface="Arial" panose="020B0604020202020204" pitchFamily="34" charset="0"/>
              <a:buChar char="•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공간에서</a:t>
            </a:r>
            <a:r>
              <a:rPr dirty="0"/>
              <a:t> </a:t>
            </a:r>
            <a:r>
              <a:rPr dirty="0" err="1"/>
              <a:t>친구</a:t>
            </a:r>
            <a:r>
              <a:rPr dirty="0"/>
              <a:t> </a:t>
            </a:r>
            <a:r>
              <a:rPr dirty="0" err="1"/>
              <a:t>혹은</a:t>
            </a:r>
            <a:r>
              <a:rPr dirty="0"/>
              <a:t> </a:t>
            </a:r>
            <a:r>
              <a:rPr dirty="0" err="1"/>
              <a:t>가족들간에</a:t>
            </a:r>
            <a:r>
              <a:rPr dirty="0"/>
              <a:t> </a:t>
            </a:r>
            <a:r>
              <a:rPr dirty="0" err="1"/>
              <a:t>경쟁레이스로</a:t>
            </a:r>
            <a:r>
              <a:rPr dirty="0"/>
              <a:t> </a:t>
            </a:r>
            <a:r>
              <a:rPr dirty="0" err="1"/>
              <a:t>기획되어</a:t>
            </a:r>
            <a:r>
              <a:rPr dirty="0"/>
              <a:t> </a:t>
            </a:r>
            <a:r>
              <a:rPr dirty="0" err="1"/>
              <a:t>승부욕을</a:t>
            </a:r>
            <a:r>
              <a:rPr dirty="0"/>
              <a:t> </a:t>
            </a:r>
            <a:r>
              <a:rPr dirty="0" err="1"/>
              <a:t>자극시킨다</a:t>
            </a:r>
            <a:r>
              <a:rPr dirty="0"/>
              <a:t>.</a:t>
            </a:r>
          </a:p>
          <a:p>
            <a:pPr marL="787400" lvl="1" indent="-342900" algn="l">
              <a:lnSpc>
                <a:spcPct val="200000"/>
              </a:lnSpc>
              <a:buSzPct val="145000"/>
              <a:buFont typeface="Arial" panose="020B0604020202020204" pitchFamily="34" charset="0"/>
              <a:buChar char="•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게임에서</a:t>
            </a:r>
            <a:r>
              <a:rPr dirty="0"/>
              <a:t> </a:t>
            </a:r>
            <a:r>
              <a:rPr dirty="0" err="1"/>
              <a:t>골과</a:t>
            </a:r>
            <a:r>
              <a:rPr dirty="0"/>
              <a:t> </a:t>
            </a:r>
            <a:r>
              <a:rPr dirty="0" err="1"/>
              <a:t>랭킹시스템을</a:t>
            </a:r>
            <a:r>
              <a:rPr dirty="0"/>
              <a:t> </a:t>
            </a:r>
            <a:r>
              <a:rPr dirty="0" err="1"/>
              <a:t>적용함으로서</a:t>
            </a:r>
            <a:r>
              <a:rPr dirty="0"/>
              <a:t> </a:t>
            </a:r>
            <a:r>
              <a:rPr dirty="0" err="1"/>
              <a:t>사용자들은</a:t>
            </a:r>
            <a:r>
              <a:rPr dirty="0"/>
              <a:t> </a:t>
            </a:r>
            <a:r>
              <a:rPr dirty="0" err="1"/>
              <a:t>목적성을</a:t>
            </a:r>
            <a:r>
              <a:rPr dirty="0"/>
              <a:t> </a:t>
            </a:r>
            <a:r>
              <a:rPr dirty="0" err="1"/>
              <a:t>가지게</a:t>
            </a:r>
            <a:r>
              <a:rPr dirty="0"/>
              <a:t> </a:t>
            </a:r>
            <a:r>
              <a:rPr dirty="0" err="1"/>
              <a:t>된다</a:t>
            </a:r>
            <a:r>
              <a:rPr dirty="0"/>
              <a:t>.</a:t>
            </a:r>
          </a:p>
          <a:p>
            <a:pPr marL="787400" lvl="1" indent="-342900" algn="l">
              <a:lnSpc>
                <a:spcPct val="200000"/>
              </a:lnSpc>
              <a:buSzPct val="145000"/>
              <a:buFont typeface="Arial" panose="020B0604020202020204" pitchFamily="34" charset="0"/>
              <a:buChar char="•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현실에서</a:t>
            </a:r>
            <a:r>
              <a:rPr dirty="0"/>
              <a:t> </a:t>
            </a:r>
            <a:r>
              <a:rPr dirty="0" err="1"/>
              <a:t>접하지</a:t>
            </a:r>
            <a:r>
              <a:rPr dirty="0"/>
              <a:t> </a:t>
            </a:r>
            <a:r>
              <a:rPr dirty="0" err="1"/>
              <a:t>못하는</a:t>
            </a:r>
            <a:r>
              <a:rPr dirty="0"/>
              <a:t> </a:t>
            </a:r>
            <a:r>
              <a:rPr dirty="0" err="1"/>
              <a:t>배경요소들과</a:t>
            </a:r>
            <a:r>
              <a:rPr dirty="0"/>
              <a:t> </a:t>
            </a:r>
            <a:r>
              <a:rPr dirty="0" err="1"/>
              <a:t>환경요소들로</a:t>
            </a:r>
            <a:r>
              <a:rPr dirty="0"/>
              <a:t> </a:t>
            </a: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공간경험을</a:t>
            </a:r>
            <a:r>
              <a:rPr dirty="0"/>
              <a:t> </a:t>
            </a:r>
            <a:r>
              <a:rPr dirty="0" err="1"/>
              <a:t>제공한다</a:t>
            </a:r>
            <a:r>
              <a:rPr dirty="0"/>
              <a:t>.</a:t>
            </a:r>
          </a:p>
          <a:p>
            <a:pPr marL="787400" lvl="1" indent="-342900" algn="l">
              <a:lnSpc>
                <a:spcPct val="200000"/>
              </a:lnSpc>
              <a:buSzPct val="145000"/>
              <a:buFont typeface="Arial" panose="020B0604020202020204" pitchFamily="34" charset="0"/>
              <a:buChar char="•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멀티네트워크</a:t>
            </a:r>
            <a:r>
              <a:rPr dirty="0"/>
              <a:t> </a:t>
            </a:r>
            <a:r>
              <a:rPr dirty="0" err="1"/>
              <a:t>시스템으로</a:t>
            </a:r>
            <a:r>
              <a:rPr dirty="0"/>
              <a:t> </a:t>
            </a:r>
            <a:r>
              <a:rPr dirty="0" err="1"/>
              <a:t>먼거리</a:t>
            </a:r>
            <a:r>
              <a:rPr dirty="0"/>
              <a:t> </a:t>
            </a:r>
            <a:r>
              <a:rPr dirty="0" err="1"/>
              <a:t>혹은</a:t>
            </a:r>
            <a:r>
              <a:rPr dirty="0"/>
              <a:t> </a:t>
            </a:r>
            <a:r>
              <a:rPr dirty="0" err="1"/>
              <a:t>가상의</a:t>
            </a:r>
            <a:r>
              <a:rPr dirty="0"/>
              <a:t> </a:t>
            </a:r>
            <a:r>
              <a:rPr dirty="0" err="1"/>
              <a:t>유저들과도</a:t>
            </a:r>
            <a:r>
              <a:rPr dirty="0"/>
              <a:t> </a:t>
            </a:r>
            <a:r>
              <a:rPr dirty="0" err="1"/>
              <a:t>경쟁이</a:t>
            </a:r>
            <a:r>
              <a:rPr dirty="0"/>
              <a:t> </a:t>
            </a:r>
            <a:r>
              <a:rPr dirty="0" err="1"/>
              <a:t>가능하다</a:t>
            </a:r>
            <a:r>
              <a:rPr dirty="0"/>
              <a:t>.</a:t>
            </a:r>
          </a:p>
          <a:p>
            <a:pPr marL="787400" lvl="1" indent="-342900" algn="l">
              <a:lnSpc>
                <a:spcPct val="200000"/>
              </a:lnSpc>
              <a:buSzPct val="145000"/>
              <a:buFont typeface="Arial" panose="020B0604020202020204" pitchFamily="34" charset="0"/>
              <a:buChar char="•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관전시스템을</a:t>
            </a:r>
            <a:r>
              <a:rPr dirty="0"/>
              <a:t> </a:t>
            </a:r>
            <a:r>
              <a:rPr dirty="0" err="1"/>
              <a:t>채용함으로서</a:t>
            </a:r>
            <a:r>
              <a:rPr dirty="0"/>
              <a:t> </a:t>
            </a:r>
            <a:r>
              <a:rPr dirty="0" err="1"/>
              <a:t>현재</a:t>
            </a:r>
            <a:r>
              <a:rPr dirty="0"/>
              <a:t> </a:t>
            </a:r>
            <a:r>
              <a:rPr dirty="0" err="1"/>
              <a:t>경험하지</a:t>
            </a:r>
            <a:r>
              <a:rPr dirty="0"/>
              <a:t> </a:t>
            </a:r>
            <a:r>
              <a:rPr dirty="0" err="1"/>
              <a:t>않는</a:t>
            </a:r>
            <a:r>
              <a:rPr dirty="0"/>
              <a:t> </a:t>
            </a:r>
            <a:r>
              <a:rPr dirty="0" err="1"/>
              <a:t>사용자들은</a:t>
            </a:r>
            <a:r>
              <a:rPr dirty="0"/>
              <a:t> </a:t>
            </a:r>
            <a:r>
              <a:rPr dirty="0" err="1"/>
              <a:t>레이스를</a:t>
            </a:r>
            <a:r>
              <a:rPr dirty="0"/>
              <a:t> </a:t>
            </a:r>
            <a:r>
              <a:rPr dirty="0" err="1"/>
              <a:t>관람하도록</a:t>
            </a:r>
            <a:r>
              <a:rPr dirty="0"/>
              <a:t> </a:t>
            </a:r>
            <a:r>
              <a:rPr dirty="0" err="1"/>
              <a:t>한다</a:t>
            </a:r>
            <a:r>
              <a:rPr dirty="0"/>
              <a:t>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4. 승마 게임 상용 적용 및 결과…"/>
          <p:cNvSpPr txBox="1"/>
          <p:nvPr/>
        </p:nvSpPr>
        <p:spPr>
          <a:xfrm>
            <a:off x="380491" y="939799"/>
            <a:ext cx="13373854" cy="529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  <a:sym typeface="나눔고딕"/>
              </a:rPr>
              <a:t>7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.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승마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게임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상용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적용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및 </a:t>
            </a:r>
            <a:r>
              <a:rPr sz="3600" b="0" dirty="0" err="1">
                <a:latin typeface="나눔고딕"/>
                <a:ea typeface="나눔고딕"/>
                <a:cs typeface="나눔고딕"/>
                <a:sym typeface="나눔고딕"/>
              </a:rPr>
              <a:t>결과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  1) </a:t>
            </a:r>
            <a:r>
              <a:rPr lang="ko-KR" altLang="en-US" dirty="0"/>
              <a:t>유저간 속도 편차가 심한 경우</a:t>
            </a:r>
            <a:r>
              <a:rPr lang="en-US" altLang="ko-KR" dirty="0"/>
              <a:t>, </a:t>
            </a:r>
            <a:r>
              <a:rPr lang="ko-KR" altLang="en-US" dirty="0"/>
              <a:t>중도 포기하는 상황 발생</a:t>
            </a:r>
            <a:endParaRPr lang="en-US" altLang="ko-KR"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 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ko-KR" altLang="en-US" dirty="0"/>
              <a:t>사용자의 </a:t>
            </a:r>
            <a:r>
              <a:rPr lang="ko-KR" altLang="en-US" dirty="0" err="1"/>
              <a:t>인터렉션</a:t>
            </a:r>
            <a:r>
              <a:rPr lang="en-US" altLang="ko-KR" dirty="0"/>
              <a:t>(</a:t>
            </a:r>
            <a:r>
              <a:rPr lang="ko-KR" altLang="en-US" dirty="0"/>
              <a:t>컨트롤러 흔들기</a:t>
            </a:r>
            <a:r>
              <a:rPr lang="en-US" altLang="ko-KR" dirty="0"/>
              <a:t>)</a:t>
            </a:r>
            <a:r>
              <a:rPr lang="ko-KR" altLang="en-US" dirty="0"/>
              <a:t>을 통해 속도가 변하기 때문에 속도차이가 많이 발생함</a:t>
            </a:r>
            <a:r>
              <a:rPr lang="en-US" altLang="ko-KR" dirty="0"/>
              <a:t>.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     → </a:t>
            </a:r>
            <a:r>
              <a:rPr lang="ko-KR" altLang="en-US" dirty="0"/>
              <a:t>기본 속도를 지정</a:t>
            </a:r>
            <a:r>
              <a:rPr lang="en-US" altLang="ko-KR" dirty="0"/>
              <a:t>(</a:t>
            </a:r>
            <a:r>
              <a:rPr lang="ko-KR" altLang="en-US" dirty="0" err="1"/>
              <a:t>인터렉션</a:t>
            </a:r>
            <a:r>
              <a:rPr lang="ko-KR" altLang="en-US" dirty="0"/>
              <a:t> 없어도 레이싱 진행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) 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목적지까지 상대를 볼 수 있도록 함</a:t>
            </a:r>
            <a:endParaRPr lang="en-US" altLang="ko-KR"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▶ 콘텐츠 상 방향전환으로 인한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어지러움증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dirty="0"/>
              <a:t>    : </a:t>
            </a:r>
            <a:r>
              <a:rPr lang="ko-KR" altLang="en-US" dirty="0"/>
              <a:t>초기 맵 </a:t>
            </a:r>
            <a:r>
              <a:rPr lang="ko-KR" altLang="en-US" dirty="0" err="1"/>
              <a:t>구성시</a:t>
            </a:r>
            <a:r>
              <a:rPr lang="ko-KR" altLang="en-US" dirty="0"/>
              <a:t> 좌</a:t>
            </a:r>
            <a:r>
              <a:rPr lang="en-US" altLang="ko-KR" dirty="0"/>
              <a:t>/</a:t>
            </a:r>
            <a:r>
              <a:rPr lang="ko-KR" altLang="en-US" dirty="0"/>
              <a:t>우측 </a:t>
            </a:r>
            <a:r>
              <a:rPr lang="en-US" altLang="ko-KR" dirty="0"/>
              <a:t>40</a:t>
            </a:r>
            <a:r>
              <a:rPr lang="ko-KR" altLang="en-US" dirty="0"/>
              <a:t>도 이상 방향전환이 있었는데</a:t>
            </a:r>
            <a:r>
              <a:rPr lang="en-US" altLang="ko-KR" dirty="0"/>
              <a:t>, </a:t>
            </a:r>
            <a:r>
              <a:rPr lang="ko-KR" altLang="en-US" dirty="0"/>
              <a:t>승마기기의 운동성과 일치 하지 않아</a:t>
            </a:r>
            <a:r>
              <a:rPr lang="en-US" altLang="ko-KR" dirty="0"/>
              <a:t> </a:t>
            </a:r>
            <a:r>
              <a:rPr lang="ko-KR" altLang="en-US" dirty="0"/>
              <a:t>사용자로</a:t>
            </a:r>
            <a:endParaRPr lang="en-US" altLang="ko-KR"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          </a:t>
            </a:r>
            <a:r>
              <a:rPr lang="ko-KR" altLang="en-US" dirty="0"/>
              <a:t>하여금 </a:t>
            </a:r>
            <a:r>
              <a:rPr lang="ko-KR" altLang="en-US" dirty="0" err="1"/>
              <a:t>어지러움증을</a:t>
            </a:r>
            <a:r>
              <a:rPr lang="ko-KR" altLang="en-US" dirty="0"/>
              <a:t> 유발하였음</a:t>
            </a:r>
            <a:r>
              <a:rPr lang="en-US" altLang="ko-KR" dirty="0"/>
              <a:t>. 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     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대부분 직선 </a:t>
            </a:r>
            <a:r>
              <a:rPr lang="ko-KR" altLang="en-US" dirty="0" err="1"/>
              <a:t>맵으로</a:t>
            </a:r>
            <a:r>
              <a:rPr lang="ko-KR" altLang="en-US" dirty="0"/>
              <a:t> 변경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방향전환 시 점진적으로 진행하여 해결</a:t>
            </a:r>
            <a:endParaRPr lang="en-US" altLang="ko-KR"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   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4. 승마 게임 상용 적용 및 결과…"/>
          <p:cNvSpPr txBox="1"/>
          <p:nvPr/>
        </p:nvSpPr>
        <p:spPr>
          <a:xfrm>
            <a:off x="380491" y="939799"/>
            <a:ext cx="12309460" cy="6265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  <a:sym typeface="나눔고딕"/>
              </a:rPr>
              <a:t>8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. </a:t>
            </a:r>
            <a:r>
              <a:rPr lang="ko-KR" altLang="en-US" sz="3600" b="0" dirty="0">
                <a:latin typeface="나눔고딕"/>
                <a:ea typeface="나눔고딕"/>
                <a:cs typeface="나눔고딕"/>
                <a:sym typeface="나눔고딕"/>
              </a:rPr>
              <a:t>향후 추가 개발 및 개선 사항</a:t>
            </a:r>
            <a:endParaRPr lang="en-US" altLang="ko-KR" sz="3600" b="0" dirty="0">
              <a:latin typeface="나눔고딕"/>
              <a:ea typeface="나눔고딕"/>
              <a:cs typeface="나눔고딕"/>
              <a:sym typeface="나눔고딕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1)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로컬 네트워크로만 플레이 가능한 구조로 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공간</a:t>
            </a:r>
            <a:r>
              <a:rPr lang="en-US" altLang="ko-KR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매장</a:t>
            </a:r>
            <a:r>
              <a:rPr lang="en-US" altLang="ko-KR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사용자 간 경쟁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가능함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→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인터넷기반 멀티플레이 기능 추가 필요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2) 4D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이펙트 제약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이펙트로 바람이 있는데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ON/OFF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가능함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속도기반 바람세기 조정기능 추가 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3)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승마기기 운동성 제약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Pitch, Yaw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운동만 활용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점프 및 오르막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내리막 등을 느낄 수 있도록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heave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운동성 추가 필요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이상 필요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4)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레이싱 맵 부족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구성되어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맵 구성 및 난이도 구성을 통해 사용자로 하여금 선택하여 플레이 할 수 있게 변경 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5)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및 말 선택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dirty="0"/>
              <a:t> </a:t>
            </a:r>
            <a:r>
              <a:rPr lang="ko-KR" altLang="ko-KR" dirty="0"/>
              <a:t>→</a:t>
            </a:r>
            <a:r>
              <a:rPr lang="en-US" altLang="ko-KR" dirty="0"/>
              <a:t> </a:t>
            </a:r>
            <a:r>
              <a:rPr lang="ko-KR" altLang="en-US" sz="2100" b="0" dirty="0">
                <a:latin typeface="맑은 고딕" panose="020B0503020000020004" pitchFamily="50" charset="-127"/>
                <a:ea typeface="맑은 고딕" panose="020B0503020000020004" pitchFamily="50" charset="-127"/>
                <a:cs typeface="나눔고딕"/>
              </a:rPr>
              <a:t>현재는 탑승위치에 따라 캐릭터 및 말이 정해지는데</a:t>
            </a:r>
            <a:r>
              <a:rPr lang="en-US" altLang="ko-KR" sz="2100" b="0" dirty="0">
                <a:latin typeface="맑은 고딕" panose="020B0503020000020004" pitchFamily="50" charset="-127"/>
                <a:ea typeface="맑은 고딕" panose="020B0503020000020004" pitchFamily="50" charset="-127"/>
                <a:cs typeface="나눔고딕"/>
              </a:rPr>
              <a:t>, </a:t>
            </a:r>
            <a:r>
              <a:rPr lang="ko-KR" altLang="en-US" sz="2100" b="0" dirty="0">
                <a:latin typeface="맑은 고딕" panose="020B0503020000020004" pitchFamily="50" charset="-127"/>
                <a:ea typeface="맑은 고딕" panose="020B0503020000020004" pitchFamily="50" charset="-127"/>
                <a:cs typeface="나눔고딕"/>
              </a:rPr>
              <a:t>이부분을 선택할 수 있게 하여 </a:t>
            </a:r>
            <a:endParaRPr lang="en-US" altLang="ko-KR" sz="2100" b="0" dirty="0">
              <a:latin typeface="맑은 고딕" panose="020B0503020000020004" pitchFamily="50" charset="-127"/>
              <a:ea typeface="맑은 고딕" panose="020B0503020000020004" pitchFamily="50" charset="-127"/>
              <a:cs typeface="나눔고딕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sz="2100" b="0" dirty="0">
                <a:latin typeface="맑은 고딕" panose="020B0503020000020004" pitchFamily="50" charset="-127"/>
                <a:ea typeface="맑은 고딕" panose="020B0503020000020004" pitchFamily="50" charset="-127"/>
                <a:cs typeface="나눔고딕"/>
              </a:rPr>
              <a:t>         </a:t>
            </a:r>
            <a:r>
              <a:rPr lang="ko-KR" altLang="en-US" sz="2100" b="0" dirty="0">
                <a:latin typeface="맑은 고딕" panose="020B0503020000020004" pitchFamily="50" charset="-127"/>
                <a:ea typeface="맑은 고딕" panose="020B0503020000020004" pitchFamily="50" charset="-127"/>
                <a:cs typeface="나눔고딕"/>
              </a:rPr>
              <a:t>사용자 자유도 증대</a:t>
            </a:r>
            <a:endParaRPr lang="en-US" altLang="ko-KR" sz="2100" b="0" dirty="0">
              <a:latin typeface="맑은 고딕" panose="020B0503020000020004" pitchFamily="50" charset="-127"/>
              <a:ea typeface="맑은 고딕" panose="020B0503020000020004" pitchFamily="50" charset="-127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27488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83118"/>
              </p:ext>
            </p:extLst>
          </p:nvPr>
        </p:nvGraphicFramePr>
        <p:xfrm>
          <a:off x="1274618" y="1856508"/>
          <a:ext cx="10640291" cy="7365441"/>
        </p:xfrm>
        <a:graphic>
          <a:graphicData uri="http://schemas.openxmlformats.org/drawingml/2006/table">
            <a:tbl>
              <a:tblPr/>
              <a:tblGrid>
                <a:gridCol w="1510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4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9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VR </a:t>
                      </a: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승마</a:t>
                      </a:r>
                      <a:r>
                        <a:rPr kumimoji="0" lang="en-US" altLang="ko-KR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(</a:t>
                      </a: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target)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승마게임</a:t>
                      </a:r>
                      <a:r>
                        <a:rPr kumimoji="0" lang="en-US" altLang="ko-KR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(</a:t>
                      </a: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스크린</a:t>
                      </a:r>
                      <a:r>
                        <a:rPr kumimoji="0" lang="en-US" altLang="ko-KR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)</a:t>
                      </a:r>
                      <a:endParaRPr kumimoji="0" lang="ko-KR" altLang="en-US" sz="21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나눔고딕"/>
                        <a:ea typeface="나눔고딕"/>
                        <a:cs typeface="나눔고딕"/>
                        <a:sym typeface="Helvetica Neue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승마게임</a:t>
                      </a:r>
                      <a:r>
                        <a:rPr kumimoji="0" lang="en-US" altLang="ko-KR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(</a:t>
                      </a: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PC</a:t>
                      </a: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형</a:t>
                      </a:r>
                      <a:r>
                        <a:rPr kumimoji="0" lang="en-US" altLang="ko-KR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)</a:t>
                      </a:r>
                      <a:endParaRPr kumimoji="0" lang="ko-KR" altLang="en-US" sz="21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나눔고딕"/>
                        <a:ea typeface="나눔고딕"/>
                        <a:cs typeface="나눔고딕"/>
                        <a:sym typeface="Helvetica Neue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94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예시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크기</a:t>
                      </a:r>
                      <a:r>
                        <a:rPr kumimoji="0" lang="en-US" altLang="ko-KR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(</a:t>
                      </a: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기기</a:t>
                      </a:r>
                      <a:r>
                        <a:rPr kumimoji="0" lang="en-US" altLang="ko-KR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)</a:t>
                      </a:r>
                      <a:endParaRPr kumimoji="0" lang="ko-KR" altLang="en-US" sz="21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나눔고딕"/>
                        <a:ea typeface="나눔고딕"/>
                        <a:cs typeface="나눔고딕"/>
                        <a:sym typeface="Helvetica Neue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450 x 867 x 820 mm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650 x 2600 x 1600 mm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모터사양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190W, 60Hz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1.5kw 60Hz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소비전력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200W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1.5Kw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중량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49kg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250kg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-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0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display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VR HMD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빔프로젝터</a:t>
                      </a:r>
                      <a:r>
                        <a:rPr kumimoji="0" lang="en-US" altLang="ko-KR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, </a:t>
                      </a:r>
                      <a:r>
                        <a:rPr kumimoji="0" lang="ko-KR" alt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대형 </a:t>
                      </a:r>
                      <a:r>
                        <a:rPr kumimoji="0" lang="en-US" altLang="ko-KR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LED </a:t>
                      </a:r>
                      <a:r>
                        <a:rPr kumimoji="0" lang="ko-KR" alt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모니터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LED </a:t>
                      </a: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모니터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0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콘텐츠종류</a:t>
                      </a:r>
                      <a:endParaRPr kumimoji="0" lang="ko-KR" altLang="en-US" sz="2100" b="0" i="0" u="none" strike="noStrike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나눔고딕"/>
                        <a:ea typeface="나눔고딕"/>
                        <a:cs typeface="나눔고딕"/>
                        <a:sym typeface="Helvetica Neue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멀티 레이싱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멀티 레이싱</a:t>
                      </a:r>
                      <a:r>
                        <a:rPr kumimoji="0" lang="en-US" altLang="ko-KR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, </a:t>
                      </a:r>
                      <a:r>
                        <a:rPr kumimoji="0" lang="ko-KR" altLang="en-US" sz="2100" b="0" i="0" u="none" strike="noStrike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시뮬레이션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캐릭터 육성</a:t>
                      </a:r>
                      <a:r>
                        <a:rPr kumimoji="0" lang="en-US" altLang="ko-KR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, </a:t>
                      </a:r>
                      <a:r>
                        <a:rPr kumimoji="0" lang="ko-KR" altLang="en-US" sz="21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나눔고딕"/>
                          <a:ea typeface="나눔고딕"/>
                          <a:cs typeface="나눔고딕"/>
                          <a:sym typeface="Helvetica Neue"/>
                        </a:rPr>
                        <a:t>아케이드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27" name="_x378464224" descr="EMB000013c81cf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1"/>
          <a:stretch>
            <a:fillRect/>
          </a:stretch>
        </p:blipFill>
        <p:spPr bwMode="auto">
          <a:xfrm>
            <a:off x="2895600" y="2812473"/>
            <a:ext cx="2742016" cy="17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378465984" descr="EMB000013c81cf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37" y="2812473"/>
            <a:ext cx="2701635" cy="179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378459824" descr="EMB000013c81cf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893" y="2812473"/>
            <a:ext cx="2645034" cy="17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3. 승마 게임의 구성…"/>
          <p:cNvSpPr txBox="1"/>
          <p:nvPr/>
        </p:nvSpPr>
        <p:spPr>
          <a:xfrm>
            <a:off x="366637" y="206985"/>
            <a:ext cx="4214295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dirty="0"/>
              <a:t>1</a:t>
            </a:r>
            <a:r>
              <a:rPr sz="3600" dirty="0"/>
              <a:t>. </a:t>
            </a:r>
            <a:r>
              <a:rPr sz="3600" dirty="0" err="1"/>
              <a:t>승마</a:t>
            </a:r>
            <a:r>
              <a:rPr sz="3600" dirty="0"/>
              <a:t> </a:t>
            </a:r>
            <a:r>
              <a:rPr sz="3600" dirty="0" err="1"/>
              <a:t>게임의</a:t>
            </a:r>
            <a:r>
              <a:rPr sz="3600" dirty="0"/>
              <a:t> </a:t>
            </a:r>
            <a:r>
              <a:rPr lang="ko-KR" altLang="en-US" sz="3600" dirty="0"/>
              <a:t>개요</a:t>
            </a:r>
            <a:endParaRPr sz="3600"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  - </a:t>
            </a:r>
            <a:r>
              <a:rPr lang="ko-KR" altLang="en-US" dirty="0"/>
              <a:t>승마 시뮬레이터 비교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2580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3. 승마 게임의 구성…"/>
          <p:cNvSpPr txBox="1"/>
          <p:nvPr/>
        </p:nvSpPr>
        <p:spPr>
          <a:xfrm>
            <a:off x="366637" y="600962"/>
            <a:ext cx="4490012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dirty="0"/>
              <a:t>2</a:t>
            </a:r>
            <a:r>
              <a:rPr sz="3600" dirty="0"/>
              <a:t>. </a:t>
            </a:r>
            <a:r>
              <a:rPr sz="3600" dirty="0" err="1"/>
              <a:t>승마</a:t>
            </a:r>
            <a:r>
              <a:rPr sz="3600" dirty="0"/>
              <a:t> </a:t>
            </a:r>
            <a:r>
              <a:rPr sz="3600" dirty="0" err="1"/>
              <a:t>게임의</a:t>
            </a:r>
            <a:r>
              <a:rPr sz="3600" dirty="0"/>
              <a:t> </a:t>
            </a:r>
            <a:r>
              <a:rPr sz="3600" dirty="0" err="1"/>
              <a:t>구성</a:t>
            </a:r>
            <a:endParaRPr sz="3600"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  - </a:t>
            </a:r>
            <a:r>
              <a:rPr dirty="0" err="1"/>
              <a:t>승마</a:t>
            </a:r>
            <a:r>
              <a:rPr dirty="0"/>
              <a:t> </a:t>
            </a:r>
            <a:r>
              <a:rPr dirty="0" err="1"/>
              <a:t>콘텐츠의</a:t>
            </a:r>
            <a:r>
              <a:rPr dirty="0"/>
              <a:t> </a:t>
            </a:r>
            <a:r>
              <a:rPr dirty="0" err="1"/>
              <a:t>환경</a:t>
            </a:r>
            <a:r>
              <a:rPr dirty="0"/>
              <a:t> 및 </a:t>
            </a:r>
            <a:r>
              <a:rPr dirty="0" err="1"/>
              <a:t>시나리오</a:t>
            </a:r>
            <a:endParaRPr dirty="0"/>
          </a:p>
        </p:txBody>
      </p:sp>
      <p:sp>
        <p:nvSpPr>
          <p:cNvPr id="190" name="기본적으로 승마경기의 기본요소인 트랙을 구성…"/>
          <p:cNvSpPr txBox="1"/>
          <p:nvPr/>
        </p:nvSpPr>
        <p:spPr>
          <a:xfrm>
            <a:off x="774191" y="2019299"/>
            <a:ext cx="11456417" cy="688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기본적으로</a:t>
            </a:r>
            <a:r>
              <a:rPr dirty="0"/>
              <a:t> </a:t>
            </a:r>
            <a:r>
              <a:rPr dirty="0" err="1"/>
              <a:t>승마경기의</a:t>
            </a:r>
            <a:r>
              <a:rPr dirty="0"/>
              <a:t> </a:t>
            </a:r>
            <a:r>
              <a:rPr dirty="0" err="1"/>
              <a:t>기본요소인</a:t>
            </a:r>
            <a:r>
              <a:rPr dirty="0"/>
              <a:t> </a:t>
            </a:r>
            <a:r>
              <a:rPr dirty="0" err="1"/>
              <a:t>트랙을</a:t>
            </a:r>
            <a:r>
              <a:rPr dirty="0"/>
              <a:t> </a:t>
            </a:r>
            <a:r>
              <a:rPr dirty="0" err="1"/>
              <a:t>구성</a:t>
            </a:r>
            <a:endParaRPr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트랙은</a:t>
            </a:r>
            <a:r>
              <a:rPr dirty="0"/>
              <a:t> </a:t>
            </a:r>
            <a:r>
              <a:rPr dirty="0" err="1"/>
              <a:t>오르막</a:t>
            </a:r>
            <a:r>
              <a:rPr dirty="0"/>
              <a:t> , </a:t>
            </a:r>
            <a:r>
              <a:rPr dirty="0" err="1"/>
              <a:t>내리막</a:t>
            </a:r>
            <a:r>
              <a:rPr dirty="0"/>
              <a:t> , </a:t>
            </a:r>
            <a:r>
              <a:rPr dirty="0" err="1"/>
              <a:t>코너링</a:t>
            </a:r>
            <a:r>
              <a:rPr dirty="0"/>
              <a:t>, </a:t>
            </a:r>
            <a:r>
              <a:rPr dirty="0" err="1"/>
              <a:t>장애물등의</a:t>
            </a:r>
            <a:r>
              <a:rPr dirty="0"/>
              <a:t> </a:t>
            </a:r>
            <a:r>
              <a:rPr dirty="0" err="1"/>
              <a:t>구성으로</a:t>
            </a:r>
            <a:r>
              <a:rPr dirty="0"/>
              <a:t> </a:t>
            </a:r>
            <a:r>
              <a:rPr dirty="0" err="1"/>
              <a:t>어트랙션을</a:t>
            </a:r>
            <a:r>
              <a:rPr dirty="0"/>
              <a:t> </a:t>
            </a:r>
            <a:r>
              <a:rPr dirty="0" err="1"/>
              <a:t>최대한</a:t>
            </a:r>
            <a:r>
              <a:rPr dirty="0"/>
              <a:t> </a:t>
            </a:r>
            <a:r>
              <a:rPr dirty="0" err="1"/>
              <a:t>느끼도록</a:t>
            </a:r>
            <a:r>
              <a:rPr dirty="0"/>
              <a:t> </a:t>
            </a:r>
            <a:r>
              <a:rPr dirty="0" err="1"/>
              <a:t>구성</a:t>
            </a:r>
            <a:endParaRPr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다양한</a:t>
            </a:r>
            <a:r>
              <a:rPr dirty="0"/>
              <a:t> </a:t>
            </a:r>
            <a:r>
              <a:rPr dirty="0" err="1"/>
              <a:t>환경변화로서</a:t>
            </a:r>
            <a:r>
              <a:rPr dirty="0"/>
              <a:t> </a:t>
            </a:r>
            <a:r>
              <a:rPr dirty="0" err="1"/>
              <a:t>계절의</a:t>
            </a:r>
            <a:r>
              <a:rPr dirty="0"/>
              <a:t> </a:t>
            </a:r>
            <a:r>
              <a:rPr dirty="0" err="1"/>
              <a:t>특성</a:t>
            </a:r>
            <a:r>
              <a:rPr dirty="0"/>
              <a:t> 및 </a:t>
            </a:r>
            <a:r>
              <a:rPr dirty="0" err="1"/>
              <a:t>환경적으로</a:t>
            </a:r>
            <a:r>
              <a:rPr dirty="0"/>
              <a:t> </a:t>
            </a:r>
            <a:r>
              <a:rPr dirty="0" err="1"/>
              <a:t>최적의</a:t>
            </a:r>
            <a:r>
              <a:rPr dirty="0"/>
              <a:t> </a:t>
            </a:r>
            <a:r>
              <a:rPr dirty="0" err="1"/>
              <a:t>효과를</a:t>
            </a:r>
            <a:r>
              <a:rPr dirty="0"/>
              <a:t> </a:t>
            </a:r>
            <a:r>
              <a:rPr dirty="0" err="1"/>
              <a:t>볼수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폭포</a:t>
            </a:r>
            <a:r>
              <a:rPr dirty="0"/>
              <a:t>, </a:t>
            </a:r>
            <a:r>
              <a:rPr dirty="0" err="1"/>
              <a:t>산맥등을</a:t>
            </a:r>
            <a:r>
              <a:rPr dirty="0"/>
              <a:t> </a:t>
            </a:r>
            <a:r>
              <a:rPr dirty="0" err="1"/>
              <a:t>구성</a:t>
            </a:r>
            <a:endParaRPr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몰입감을</a:t>
            </a:r>
            <a:r>
              <a:rPr dirty="0"/>
              <a:t> </a:t>
            </a:r>
            <a:r>
              <a:rPr dirty="0" err="1"/>
              <a:t>주기</a:t>
            </a:r>
            <a:r>
              <a:rPr lang="en-US"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자연환경</a:t>
            </a:r>
            <a:r>
              <a:rPr dirty="0"/>
              <a:t> </a:t>
            </a:r>
            <a:r>
              <a:rPr dirty="0" err="1"/>
              <a:t>소리</a:t>
            </a:r>
            <a:r>
              <a:rPr dirty="0"/>
              <a:t> 및 말</a:t>
            </a:r>
            <a:r>
              <a:rPr lang="en-US" dirty="0"/>
              <a:t> </a:t>
            </a:r>
            <a:r>
              <a:rPr lang="ko-KR" altLang="en-US" dirty="0"/>
              <a:t>울음소리</a:t>
            </a:r>
            <a:r>
              <a:rPr dirty="0"/>
              <a:t> 및 </a:t>
            </a:r>
            <a:r>
              <a:rPr dirty="0" err="1"/>
              <a:t>효과음을</a:t>
            </a:r>
            <a:r>
              <a:rPr dirty="0"/>
              <a:t> 3d사운드로 </a:t>
            </a:r>
            <a:r>
              <a:rPr dirty="0" err="1"/>
              <a:t>구성</a:t>
            </a:r>
            <a:endParaRPr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해설자</a:t>
            </a:r>
            <a:r>
              <a:rPr dirty="0"/>
              <a:t> </a:t>
            </a:r>
            <a:r>
              <a:rPr dirty="0" err="1"/>
              <a:t>목소리를</a:t>
            </a:r>
            <a:r>
              <a:rPr dirty="0"/>
              <a:t> </a:t>
            </a:r>
            <a:r>
              <a:rPr dirty="0" err="1"/>
              <a:t>적용해서</a:t>
            </a:r>
            <a:r>
              <a:rPr dirty="0"/>
              <a:t> </a:t>
            </a:r>
            <a:r>
              <a:rPr dirty="0" err="1"/>
              <a:t>현장감을</a:t>
            </a:r>
            <a:r>
              <a:rPr dirty="0"/>
              <a:t> </a:t>
            </a:r>
            <a:r>
              <a:rPr dirty="0" err="1"/>
              <a:t>살려주고</a:t>
            </a:r>
            <a:r>
              <a:rPr dirty="0"/>
              <a:t> </a:t>
            </a:r>
            <a:r>
              <a:rPr dirty="0" err="1"/>
              <a:t>레이스에</a:t>
            </a:r>
            <a:r>
              <a:rPr dirty="0"/>
              <a:t> </a:t>
            </a:r>
            <a:r>
              <a:rPr dirty="0" err="1"/>
              <a:t>집중할</a:t>
            </a:r>
            <a:r>
              <a:rPr dirty="0"/>
              <a:t> 수 </a:t>
            </a:r>
            <a:r>
              <a:rPr dirty="0" err="1"/>
              <a:t>있도록</a:t>
            </a:r>
            <a:r>
              <a:rPr dirty="0"/>
              <a:t> </a:t>
            </a:r>
            <a:r>
              <a:rPr dirty="0" err="1"/>
              <a:t>유도</a:t>
            </a:r>
            <a:endParaRPr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눈,비</a:t>
            </a:r>
            <a:r>
              <a:rPr dirty="0"/>
              <a:t>, </a:t>
            </a:r>
            <a:r>
              <a:rPr dirty="0" err="1"/>
              <a:t>바람</a:t>
            </a:r>
            <a:r>
              <a:rPr dirty="0"/>
              <a:t> , </a:t>
            </a:r>
            <a:r>
              <a:rPr dirty="0" err="1"/>
              <a:t>물튀김</a:t>
            </a:r>
            <a:r>
              <a:rPr dirty="0"/>
              <a:t>, 먼</a:t>
            </a:r>
            <a:r>
              <a:rPr lang="ko-KR" altLang="en-US" dirty="0"/>
              <a:t>지</a:t>
            </a:r>
            <a:r>
              <a:rPr dirty="0"/>
              <a:t> </a:t>
            </a:r>
            <a:r>
              <a:rPr dirty="0" err="1"/>
              <a:t>등의</a:t>
            </a:r>
            <a:r>
              <a:rPr dirty="0"/>
              <a:t> </a:t>
            </a:r>
            <a:r>
              <a:rPr dirty="0" err="1"/>
              <a:t>이펙트</a:t>
            </a:r>
            <a:r>
              <a:rPr dirty="0"/>
              <a:t> </a:t>
            </a:r>
            <a:r>
              <a:rPr dirty="0" err="1"/>
              <a:t>요소로</a:t>
            </a:r>
            <a:r>
              <a:rPr dirty="0"/>
              <a:t> </a:t>
            </a:r>
            <a:r>
              <a:rPr dirty="0" err="1"/>
              <a:t>게임의</a:t>
            </a:r>
            <a:r>
              <a:rPr dirty="0"/>
              <a:t> </a:t>
            </a:r>
            <a:r>
              <a:rPr dirty="0" err="1"/>
              <a:t>몰입을</a:t>
            </a:r>
            <a:r>
              <a:rPr dirty="0"/>
              <a:t> </a:t>
            </a:r>
            <a:r>
              <a:rPr dirty="0" err="1"/>
              <a:t>극대화</a:t>
            </a:r>
            <a:endParaRPr dirty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§"/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서큘레이터와</a:t>
            </a:r>
            <a:r>
              <a:rPr dirty="0"/>
              <a:t> </a:t>
            </a:r>
            <a:r>
              <a:rPr dirty="0" err="1"/>
              <a:t>같은</a:t>
            </a:r>
            <a:r>
              <a:rPr dirty="0"/>
              <a:t> </a:t>
            </a:r>
            <a:r>
              <a:rPr dirty="0" err="1"/>
              <a:t>하드웨어</a:t>
            </a:r>
            <a:r>
              <a:rPr dirty="0"/>
              <a:t> </a:t>
            </a:r>
            <a:r>
              <a:rPr dirty="0" err="1"/>
              <a:t>구성으로</a:t>
            </a:r>
            <a:r>
              <a:rPr dirty="0"/>
              <a:t> </a:t>
            </a:r>
            <a:r>
              <a:rPr dirty="0" err="1"/>
              <a:t>달리는</a:t>
            </a:r>
            <a:r>
              <a:rPr dirty="0"/>
              <a:t> </a:t>
            </a:r>
            <a:r>
              <a:rPr dirty="0" err="1"/>
              <a:t>속도감을</a:t>
            </a:r>
            <a:r>
              <a:rPr dirty="0"/>
              <a:t> </a:t>
            </a:r>
            <a:r>
              <a:rPr dirty="0" err="1"/>
              <a:t>최대한</a:t>
            </a:r>
            <a:r>
              <a:rPr dirty="0"/>
              <a:t> </a:t>
            </a:r>
            <a:r>
              <a:rPr dirty="0" err="1"/>
              <a:t>느낄수</a:t>
            </a:r>
            <a:r>
              <a:rPr dirty="0"/>
              <a:t> </a:t>
            </a:r>
            <a:r>
              <a:rPr dirty="0" err="1"/>
              <a:t>있도록</a:t>
            </a:r>
            <a:r>
              <a:rPr dirty="0"/>
              <a:t> </a:t>
            </a:r>
            <a:r>
              <a:rPr dirty="0" err="1"/>
              <a:t>구성</a:t>
            </a:r>
            <a:endParaRPr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dirty="0" err="1"/>
              <a:t>시나리오</a:t>
            </a:r>
            <a:endParaRPr dirty="0"/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말을</a:t>
            </a:r>
            <a:r>
              <a:rPr dirty="0"/>
              <a:t> </a:t>
            </a:r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교통수단으로</a:t>
            </a:r>
            <a:r>
              <a:rPr dirty="0"/>
              <a:t> </a:t>
            </a:r>
            <a:r>
              <a:rPr dirty="0" err="1"/>
              <a:t>쓰는</a:t>
            </a:r>
            <a:r>
              <a:rPr dirty="0"/>
              <a:t> 한 </a:t>
            </a:r>
            <a:r>
              <a:rPr dirty="0" err="1"/>
              <a:t>시골마을에</a:t>
            </a:r>
            <a:r>
              <a:rPr dirty="0"/>
              <a:t> </a:t>
            </a:r>
            <a:r>
              <a:rPr dirty="0" err="1"/>
              <a:t>현직</a:t>
            </a:r>
            <a:r>
              <a:rPr dirty="0"/>
              <a:t> </a:t>
            </a:r>
            <a:r>
              <a:rPr dirty="0" err="1"/>
              <a:t>승마선수들이</a:t>
            </a:r>
            <a:r>
              <a:rPr dirty="0"/>
              <a:t> </a:t>
            </a:r>
            <a:r>
              <a:rPr dirty="0" err="1"/>
              <a:t>도전장을</a:t>
            </a:r>
            <a:r>
              <a:rPr dirty="0"/>
              <a:t> </a:t>
            </a:r>
            <a:r>
              <a:rPr dirty="0" err="1"/>
              <a:t>내밀었다</a:t>
            </a:r>
            <a:r>
              <a:rPr dirty="0"/>
              <a:t>.</a:t>
            </a: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승마선수</a:t>
            </a:r>
            <a:r>
              <a:rPr dirty="0"/>
              <a:t> </a:t>
            </a:r>
            <a:r>
              <a:rPr dirty="0" err="1"/>
              <a:t>생활을</a:t>
            </a:r>
            <a:r>
              <a:rPr dirty="0"/>
              <a:t> </a:t>
            </a:r>
            <a:r>
              <a:rPr dirty="0" err="1"/>
              <a:t>하던</a:t>
            </a:r>
            <a:r>
              <a:rPr dirty="0"/>
              <a:t> 중 </a:t>
            </a:r>
            <a:r>
              <a:rPr dirty="0" err="1"/>
              <a:t>부상으로</a:t>
            </a:r>
            <a:r>
              <a:rPr dirty="0"/>
              <a:t> </a:t>
            </a:r>
            <a:r>
              <a:rPr dirty="0" err="1"/>
              <a:t>고향으로</a:t>
            </a:r>
            <a:r>
              <a:rPr dirty="0"/>
              <a:t> </a:t>
            </a:r>
            <a:r>
              <a:rPr dirty="0" err="1"/>
              <a:t>내려와</a:t>
            </a:r>
            <a:r>
              <a:rPr dirty="0"/>
              <a:t> </a:t>
            </a:r>
            <a:r>
              <a:rPr dirty="0" err="1"/>
              <a:t>있던</a:t>
            </a:r>
            <a:r>
              <a:rPr dirty="0"/>
              <a:t> </a:t>
            </a:r>
            <a:r>
              <a:rPr dirty="0" err="1"/>
              <a:t>주인공</a:t>
            </a:r>
            <a:r>
              <a:rPr dirty="0"/>
              <a:t> </a:t>
            </a:r>
            <a:r>
              <a:rPr dirty="0" err="1"/>
              <a:t>케이는</a:t>
            </a:r>
            <a:r>
              <a:rPr dirty="0"/>
              <a:t> </a:t>
            </a:r>
            <a:r>
              <a:rPr dirty="0" err="1"/>
              <a:t>이들의</a:t>
            </a:r>
            <a:r>
              <a:rPr dirty="0"/>
              <a:t> </a:t>
            </a:r>
            <a:r>
              <a:rPr dirty="0" err="1"/>
              <a:t>도전에</a:t>
            </a:r>
            <a:r>
              <a:rPr dirty="0"/>
              <a:t> </a:t>
            </a:r>
            <a:r>
              <a:rPr dirty="0" err="1"/>
              <a:t>맞서</a:t>
            </a:r>
            <a:r>
              <a:rPr lang="en-US" altLang="ko-KR" dirty="0"/>
              <a:t> </a:t>
            </a:r>
            <a:r>
              <a:rPr dirty="0" err="1"/>
              <a:t>우승을</a:t>
            </a:r>
            <a:r>
              <a:rPr dirty="0"/>
              <a:t> </a:t>
            </a:r>
            <a:r>
              <a:rPr dirty="0" err="1"/>
              <a:t>거머쥘</a:t>
            </a:r>
            <a:r>
              <a:rPr dirty="0"/>
              <a:t> 수 </a:t>
            </a:r>
            <a:r>
              <a:rPr dirty="0" err="1"/>
              <a:t>있을까</a:t>
            </a:r>
            <a:r>
              <a:rPr dirty="0"/>
              <a:t>? </a:t>
            </a:r>
            <a:r>
              <a:rPr dirty="0" err="1"/>
              <a:t>거대한</a:t>
            </a:r>
            <a:r>
              <a:rPr dirty="0"/>
              <a:t> </a:t>
            </a:r>
            <a:r>
              <a:rPr dirty="0" err="1"/>
              <a:t>폭포와</a:t>
            </a:r>
            <a:r>
              <a:rPr dirty="0"/>
              <a:t> </a:t>
            </a:r>
            <a:r>
              <a:rPr dirty="0" err="1"/>
              <a:t>산맥으로</a:t>
            </a:r>
            <a:r>
              <a:rPr dirty="0"/>
              <a:t> </a:t>
            </a:r>
            <a:r>
              <a:rPr dirty="0" err="1"/>
              <a:t>이루어진</a:t>
            </a:r>
            <a:r>
              <a:rPr dirty="0"/>
              <a:t> </a:t>
            </a:r>
            <a:r>
              <a:rPr dirty="0" err="1"/>
              <a:t>시골마을에서</a:t>
            </a:r>
            <a:r>
              <a:rPr dirty="0"/>
              <a:t> </a:t>
            </a:r>
            <a:r>
              <a:rPr dirty="0" err="1"/>
              <a:t>이제</a:t>
            </a:r>
            <a:r>
              <a:rPr dirty="0"/>
              <a:t> </a:t>
            </a:r>
            <a:r>
              <a:rPr dirty="0" err="1"/>
              <a:t>승마레이스가</a:t>
            </a:r>
            <a:r>
              <a:rPr dirty="0"/>
              <a:t> </a:t>
            </a:r>
            <a:r>
              <a:rPr dirty="0" err="1"/>
              <a:t>펼쳐지려고</a:t>
            </a:r>
            <a:r>
              <a:rPr dirty="0"/>
              <a:t> </a:t>
            </a:r>
            <a:r>
              <a:rPr dirty="0" err="1"/>
              <a:t>한다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377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승마 게임의 콘텐츠 - 승마경주…"/>
          <p:cNvSpPr txBox="1"/>
          <p:nvPr/>
        </p:nvSpPr>
        <p:spPr>
          <a:xfrm>
            <a:off x="380491" y="571499"/>
            <a:ext cx="6953827" cy="80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dirty="0"/>
              <a:t>3</a:t>
            </a:r>
            <a:r>
              <a:rPr sz="3600" dirty="0"/>
              <a:t>. </a:t>
            </a:r>
            <a:r>
              <a:rPr sz="3600" dirty="0" err="1"/>
              <a:t>승마</a:t>
            </a:r>
            <a:r>
              <a:rPr sz="3600" dirty="0"/>
              <a:t> </a:t>
            </a:r>
            <a:r>
              <a:rPr lang="en-US" sz="3600" dirty="0"/>
              <a:t>VR </a:t>
            </a:r>
            <a:r>
              <a:rPr lang="ko-KR" altLang="en-US" sz="3600" dirty="0"/>
              <a:t>콘텐츠 시스템 구조도</a:t>
            </a:r>
            <a:endParaRPr lang="en-US" altLang="ko-KR" sz="3600" dirty="0"/>
          </a:p>
        </p:txBody>
      </p:sp>
      <p:grpSp>
        <p:nvGrpSpPr>
          <p:cNvPr id="2" name="그룹 1"/>
          <p:cNvGrpSpPr/>
          <p:nvPr/>
        </p:nvGrpSpPr>
        <p:grpSpPr>
          <a:xfrm>
            <a:off x="845127" y="1927255"/>
            <a:ext cx="11374582" cy="7092054"/>
            <a:chOff x="1777940" y="2204347"/>
            <a:chExt cx="9311473" cy="5691126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3461145-2EE8-43B8-A488-EAFE047BC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31227" y="5614587"/>
              <a:ext cx="957145" cy="994964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6305AEB-064D-4875-8D19-097996C0294D}"/>
                </a:ext>
              </a:extLst>
            </p:cNvPr>
            <p:cNvSpPr/>
            <p:nvPr/>
          </p:nvSpPr>
          <p:spPr>
            <a:xfrm>
              <a:off x="7476864" y="6552850"/>
              <a:ext cx="106792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Riding Simulator</a:t>
              </a:r>
              <a:endParaRPr lang="ko-KR" altLang="en-US" sz="10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A9025877-84FA-4999-B94D-AD1F86C8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1589" y="2204347"/>
              <a:ext cx="3199133" cy="1769442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94" name="Picture 15" descr="dell poweredge 6300">
              <a:extLst>
                <a:ext uri="{FF2B5EF4-FFF2-40B4-BE49-F238E27FC236}">
                  <a16:creationId xmlns:a16="http://schemas.microsoft.com/office/drawing/2014/main" id="{F3645A68-41C9-438C-8E14-459D1D8BB1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329" y="2284253"/>
              <a:ext cx="549362" cy="1034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15" descr="dell poweredge 6300">
              <a:extLst>
                <a:ext uri="{FF2B5EF4-FFF2-40B4-BE49-F238E27FC236}">
                  <a16:creationId xmlns:a16="http://schemas.microsoft.com/office/drawing/2014/main" id="{91A0A0AF-4BF8-4640-BF36-1F6F86545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0292" y="4172671"/>
              <a:ext cx="549362" cy="1034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구름 95">
              <a:extLst>
                <a:ext uri="{FF2B5EF4-FFF2-40B4-BE49-F238E27FC236}">
                  <a16:creationId xmlns:a16="http://schemas.microsoft.com/office/drawing/2014/main" id="{8790548C-63B7-45F0-B7E5-5845CDBF6D5C}"/>
                </a:ext>
              </a:extLst>
            </p:cNvPr>
            <p:cNvSpPr/>
            <p:nvPr/>
          </p:nvSpPr>
          <p:spPr>
            <a:xfrm>
              <a:off x="5772531" y="4537346"/>
              <a:ext cx="824607" cy="308095"/>
            </a:xfrm>
            <a:prstGeom prst="cloud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/>
            </a:ln>
            <a:effectLst/>
          </p:spPr>
          <p:txBody>
            <a:bodyPr wrap="none"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Internet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A7E7A515-ADB8-44A5-A453-89D59A9C25FC}"/>
                </a:ext>
              </a:extLst>
            </p:cNvPr>
            <p:cNvCxnSpPr>
              <a:stCxn id="96" idx="1"/>
              <a:endCxn id="152" idx="0"/>
            </p:cNvCxnSpPr>
            <p:nvPr/>
          </p:nvCxnSpPr>
          <p:spPr>
            <a:xfrm>
              <a:off x="6184835" y="4845113"/>
              <a:ext cx="916" cy="181304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/>
            </a:ln>
            <a:effectLst/>
          </p:spPr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5B1AA94-01C8-43AE-B5AF-688C591CE257}"/>
                </a:ext>
              </a:extLst>
            </p:cNvPr>
            <p:cNvSpPr/>
            <p:nvPr/>
          </p:nvSpPr>
          <p:spPr>
            <a:xfrm>
              <a:off x="5825256" y="5800328"/>
              <a:ext cx="7137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12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ROUTER</a:t>
              </a:r>
              <a:endParaRPr lang="ko-KR" altLang="en-US" sz="12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9" name="Group 10">
              <a:extLst>
                <a:ext uri="{FF2B5EF4-FFF2-40B4-BE49-F238E27FC236}">
                  <a16:creationId xmlns:a16="http://schemas.microsoft.com/office/drawing/2014/main" id="{82CDD64E-D35F-4FC2-911E-A9EB8D352F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9539" y="3763065"/>
              <a:ext cx="390115" cy="517611"/>
              <a:chOff x="2852" y="1916"/>
              <a:chExt cx="753" cy="1099"/>
            </a:xfrm>
          </p:grpSpPr>
          <p:pic>
            <p:nvPicPr>
              <p:cNvPr id="100" name="Picture 11" descr="Server sm">
                <a:extLst>
                  <a:ext uri="{FF2B5EF4-FFF2-40B4-BE49-F238E27FC236}">
                    <a16:creationId xmlns:a16="http://schemas.microsoft.com/office/drawing/2014/main" id="{5C3DBBFA-D5AD-4EB2-96D7-E09E7811F0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2" y="1916"/>
                <a:ext cx="682" cy="1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2" descr="Business Process (developer) Sm">
                <a:extLst>
                  <a:ext uri="{FF2B5EF4-FFF2-40B4-BE49-F238E27FC236}">
                    <a16:creationId xmlns:a16="http://schemas.microsoft.com/office/drawing/2014/main" id="{878446CE-6BFF-4AED-9DF1-7BC1F270AA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" y="2398"/>
                <a:ext cx="424" cy="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B912E65F-F80E-480E-9978-CB886A9551C2}"/>
                </a:ext>
              </a:extLst>
            </p:cNvPr>
            <p:cNvCxnSpPr>
              <a:stCxn id="96" idx="3"/>
              <a:endCxn id="100" idx="2"/>
            </p:cNvCxnSpPr>
            <p:nvPr/>
          </p:nvCxnSpPr>
          <p:spPr>
            <a:xfrm flipV="1">
              <a:off x="6184835" y="4234520"/>
              <a:ext cx="1370" cy="320442"/>
            </a:xfrm>
            <a:prstGeom prst="line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miter/>
            </a:ln>
            <a:effectLst/>
          </p:spPr>
        </p:cxn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B91136D-9D3A-4961-8EC4-67F44A24C5A2}"/>
                </a:ext>
              </a:extLst>
            </p:cNvPr>
            <p:cNvSpPr/>
            <p:nvPr/>
          </p:nvSpPr>
          <p:spPr>
            <a:xfrm>
              <a:off x="5729381" y="3192927"/>
              <a:ext cx="89800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Integrated </a:t>
              </a:r>
            </a:p>
            <a:p>
              <a:pPr algn="l"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Management</a:t>
              </a:r>
            </a:p>
            <a:p>
              <a:pPr algn="l"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Server</a:t>
              </a:r>
              <a:endParaRPr lang="ko-KR" altLang="en-US" sz="10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5A31FC9-5FCA-43C6-B74B-504A6296AB74}"/>
                </a:ext>
              </a:extLst>
            </p:cNvPr>
            <p:cNvSpPr/>
            <p:nvPr/>
          </p:nvSpPr>
          <p:spPr>
            <a:xfrm>
              <a:off x="7597908" y="3201637"/>
              <a:ext cx="89159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Operation</a:t>
              </a:r>
              <a:r>
                <a:rPr lang="ko-KR" altLang="en-US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PC</a:t>
              </a:r>
              <a:endParaRPr lang="ko-KR" altLang="en-US" sz="10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EBBA0889-26DC-4486-80A8-CF10BF55BDAF}"/>
                </a:ext>
              </a:extLst>
            </p:cNvPr>
            <p:cNvSpPr/>
            <p:nvPr/>
          </p:nvSpPr>
          <p:spPr>
            <a:xfrm>
              <a:off x="7652873" y="5071328"/>
              <a:ext cx="65915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Client</a:t>
              </a:r>
              <a:r>
                <a:rPr lang="ko-KR" altLang="en-US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PC</a:t>
              </a:r>
              <a:endParaRPr lang="ko-KR" altLang="en-US" sz="10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4C48F627-D266-4277-A8EE-05B5C9D3EF68}"/>
                </a:ext>
              </a:extLst>
            </p:cNvPr>
            <p:cNvCxnSpPr>
              <a:endCxn id="95" idx="1"/>
            </p:cNvCxnSpPr>
            <p:nvPr/>
          </p:nvCxnSpPr>
          <p:spPr>
            <a:xfrm>
              <a:off x="7072913" y="4689805"/>
              <a:ext cx="647379" cy="1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</p:cxn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678EFFEC-CE66-4256-AC16-1B98E25066DF}"/>
                </a:ext>
              </a:extLst>
            </p:cNvPr>
            <p:cNvGrpSpPr/>
            <p:nvPr/>
          </p:nvGrpSpPr>
          <p:grpSpPr>
            <a:xfrm>
              <a:off x="4311179" y="4604915"/>
              <a:ext cx="466456" cy="838139"/>
              <a:chOff x="7591694" y="2810269"/>
              <a:chExt cx="466456" cy="838139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297780A0-7628-42ED-BEA0-FF2088A855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12" r="22502"/>
              <a:stretch/>
            </p:blipFill>
            <p:spPr>
              <a:xfrm>
                <a:off x="7591694" y="2810269"/>
                <a:ext cx="466456" cy="838139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A953EFF9-6DA4-4D05-A59C-4F2E359A7A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18" r="41359" b="15683"/>
              <a:stretch/>
            </p:blipFill>
            <p:spPr>
              <a:xfrm>
                <a:off x="7635893" y="2946828"/>
                <a:ext cx="379394" cy="596713"/>
              </a:xfrm>
              <a:prstGeom prst="rect">
                <a:avLst/>
              </a:prstGeom>
            </p:spPr>
          </p:pic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082F2EF-4460-4550-B553-C56FA4B55E47}"/>
                </a:ext>
              </a:extLst>
            </p:cNvPr>
            <p:cNvSpPr/>
            <p:nvPr/>
          </p:nvSpPr>
          <p:spPr>
            <a:xfrm>
              <a:off x="2835435" y="4014393"/>
              <a:ext cx="125386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</a:rPr>
                <a:t>Store Manager </a:t>
              </a:r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WEB</a:t>
              </a:r>
              <a:endParaRPr lang="ko-KR" altLang="en-US" sz="10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04164E8-F8D6-4A35-BEF4-0B1F25774837}"/>
                </a:ext>
              </a:extLst>
            </p:cNvPr>
            <p:cNvSpPr/>
            <p:nvPr/>
          </p:nvSpPr>
          <p:spPr>
            <a:xfrm>
              <a:off x="3882723" y="5491474"/>
              <a:ext cx="14237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Store Manager MOBILE</a:t>
              </a:r>
            </a:p>
            <a:p>
              <a:pPr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(Interactive WEB)</a:t>
              </a:r>
              <a:endParaRPr lang="ko-KR" altLang="en-US" sz="10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25D174EE-5467-47D7-B0D6-E39C51A9FF3E}"/>
                </a:ext>
              </a:extLst>
            </p:cNvPr>
            <p:cNvCxnSpPr>
              <a:stCxn id="103" idx="1"/>
              <a:endCxn id="93" idx="3"/>
            </p:cNvCxnSpPr>
            <p:nvPr/>
          </p:nvCxnSpPr>
          <p:spPr>
            <a:xfrm flipH="1" flipV="1">
              <a:off x="5030722" y="3089068"/>
              <a:ext cx="698659" cy="38085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011BFCF-F211-4D46-A308-515E8089E963}"/>
                </a:ext>
              </a:extLst>
            </p:cNvPr>
            <p:cNvCxnSpPr>
              <a:stCxn id="103" idx="1"/>
              <a:endCxn id="108" idx="3"/>
            </p:cNvCxnSpPr>
            <p:nvPr/>
          </p:nvCxnSpPr>
          <p:spPr>
            <a:xfrm flipH="1">
              <a:off x="4777635" y="3469926"/>
              <a:ext cx="951746" cy="1554059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</p:cxn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8573027-A8EC-4DD0-BA6D-B8263A626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43471" y="4693054"/>
              <a:ext cx="409225" cy="661760"/>
            </a:xfrm>
            <a:prstGeom prst="rect">
              <a:avLst/>
            </a:prstGeom>
          </p:spPr>
        </p:pic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AE60EAE3-DB2F-413D-B4DC-C48694DB0DE1}"/>
                </a:ext>
              </a:extLst>
            </p:cNvPr>
            <p:cNvCxnSpPr/>
            <p:nvPr/>
          </p:nvCxnSpPr>
          <p:spPr>
            <a:xfrm flipH="1">
              <a:off x="7075768" y="2870766"/>
              <a:ext cx="5817" cy="2789085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CDF067F7-BE52-44CA-AD42-81DBE0202A04}"/>
                </a:ext>
              </a:extLst>
            </p:cNvPr>
            <p:cNvCxnSpPr/>
            <p:nvPr/>
          </p:nvCxnSpPr>
          <p:spPr>
            <a:xfrm>
              <a:off x="7075768" y="2870766"/>
              <a:ext cx="653196" cy="1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B3D6617-873C-469E-BBCF-8BB20F2A503F}"/>
                </a:ext>
              </a:extLst>
            </p:cNvPr>
            <p:cNvSpPr/>
            <p:nvPr/>
          </p:nvSpPr>
          <p:spPr>
            <a:xfrm>
              <a:off x="8813233" y="2296321"/>
              <a:ext cx="1602768" cy="1246495"/>
            </a:xfrm>
            <a:prstGeom prst="rect">
              <a:avLst/>
            </a:prstGeom>
            <a:solidFill>
              <a:sysClr val="windowText" lastClr="000000"/>
            </a:solidFill>
            <a:ln w="28575" cap="flat" cmpd="sng" algn="ctr">
              <a:solidFill>
                <a:srgbClr val="FFC000"/>
              </a:solidFill>
              <a:prstDash val="solid"/>
              <a:miter/>
            </a:ln>
            <a:effectLst/>
          </p:spPr>
          <p:txBody>
            <a:bodyPr wrap="square">
              <a:spAutoFit/>
            </a:bodyPr>
            <a:lstStyle/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Client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PC </a:t>
              </a: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Management</a:t>
              </a:r>
            </a:p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Integrated</a:t>
              </a:r>
              <a:r>
                <a:rPr kumimoji="0" lang="en-US" altLang="ko-KR" sz="10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Contents Execution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Contents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P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lay-Count </a:t>
              </a: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Transmission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F284F4C2-E41A-4AA9-A56F-029A3F746E2D}"/>
                </a:ext>
              </a:extLst>
            </p:cNvPr>
            <p:cNvSpPr/>
            <p:nvPr/>
          </p:nvSpPr>
          <p:spPr>
            <a:xfrm>
              <a:off x="9030020" y="5614587"/>
              <a:ext cx="1977134" cy="323165"/>
            </a:xfrm>
            <a:prstGeom prst="rect">
              <a:avLst/>
            </a:prstGeom>
            <a:solidFill>
              <a:sysClr val="windowText" lastClr="000000"/>
            </a:solidFill>
            <a:ln w="28575" cap="flat" cmpd="sng" algn="ctr">
              <a:solidFill>
                <a:srgbClr val="FFC000"/>
              </a:solidFill>
              <a:prstDash val="solid"/>
              <a:miter/>
            </a:ln>
            <a:effectLst/>
          </p:spPr>
          <p:txBody>
            <a:bodyPr wrap="square">
              <a:spAutoFit/>
            </a:bodyPr>
            <a:lstStyle/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Running</a:t>
              </a:r>
              <a:r>
                <a:rPr kumimoji="0" lang="en-US" altLang="ko-KR" sz="10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Control Execution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C1CC17A9-0F75-4BEE-9467-1E1D54C1E504}"/>
                </a:ext>
              </a:extLst>
            </p:cNvPr>
            <p:cNvSpPr/>
            <p:nvPr/>
          </p:nvSpPr>
          <p:spPr>
            <a:xfrm>
              <a:off x="2198440" y="4441720"/>
              <a:ext cx="1602768" cy="1246495"/>
            </a:xfrm>
            <a:prstGeom prst="rect">
              <a:avLst/>
            </a:prstGeom>
            <a:solidFill>
              <a:sysClr val="windowText" lastClr="000000"/>
            </a:solidFill>
            <a:ln w="28575" cap="flat" cmpd="sng" algn="ctr">
              <a:solidFill>
                <a:srgbClr val="FFC000"/>
              </a:solidFill>
              <a:prstDash val="solid"/>
              <a:miter/>
            </a:ln>
            <a:effectLst/>
          </p:spPr>
          <p:txBody>
            <a:bodyPr wrap="square">
              <a:spAutoFit/>
            </a:bodyPr>
            <a:lstStyle/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Store Management</a:t>
              </a:r>
            </a:p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Contents Management/ Statistics</a:t>
              </a:r>
            </a:p>
            <a:p>
              <a:pPr marL="171450" lvl="0" indent="-171450" algn="l" defTabSz="457200" hangingPunct="1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Advertising Vide Management</a:t>
              </a:r>
              <a:endParaRPr lang="ko-KR" altLang="en-US" sz="1000" b="0" kern="1200" dirty="0">
                <a:solidFill>
                  <a:prstClr val="white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21D3D003-2A93-43A7-95F8-DC059904963D}"/>
                </a:ext>
              </a:extLst>
            </p:cNvPr>
            <p:cNvCxnSpPr>
              <a:stCxn id="117" idx="1"/>
              <a:endCxn id="94" idx="3"/>
            </p:cNvCxnSpPr>
            <p:nvPr/>
          </p:nvCxnSpPr>
          <p:spPr>
            <a:xfrm flipH="1" flipV="1">
              <a:off x="8266691" y="2801388"/>
              <a:ext cx="546542" cy="118181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/>
            </a:ln>
            <a:effectLst/>
          </p:spPr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C0327E5F-830F-4EB7-BFA9-2B4AFD1C5808}"/>
                </a:ext>
              </a:extLst>
            </p:cNvPr>
            <p:cNvCxnSpPr>
              <a:stCxn id="118" idx="1"/>
            </p:cNvCxnSpPr>
            <p:nvPr/>
          </p:nvCxnSpPr>
          <p:spPr>
            <a:xfrm flipH="1">
              <a:off x="8483478" y="5776170"/>
              <a:ext cx="546542" cy="330048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/>
            </a:ln>
            <a:effectLst/>
          </p:spPr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15249BD-5A51-4BB6-98C7-B62D66DC22BF}"/>
                </a:ext>
              </a:extLst>
            </p:cNvPr>
            <p:cNvSpPr/>
            <p:nvPr/>
          </p:nvSpPr>
          <p:spPr>
            <a:xfrm>
              <a:off x="4117446" y="7536437"/>
              <a:ext cx="158729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hangingPunct="1"/>
              <a:r>
                <a:rPr lang="en-US" altLang="ko-KR" sz="1600" kern="1200" dirty="0">
                  <a:solidFill>
                    <a:srgbClr val="FF0000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B2C Model(TBD)</a:t>
              </a:r>
              <a:endParaRPr lang="ko-KR" altLang="en-US" sz="1600" kern="1200" dirty="0">
                <a:solidFill>
                  <a:srgbClr val="FF0000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27B91507-53BE-4091-B66A-A4439053DC9B}"/>
                </a:ext>
              </a:extLst>
            </p:cNvPr>
            <p:cNvCxnSpPr>
              <a:endCxn id="119" idx="0"/>
            </p:cNvCxnSpPr>
            <p:nvPr/>
          </p:nvCxnSpPr>
          <p:spPr>
            <a:xfrm>
              <a:off x="2597033" y="3939906"/>
              <a:ext cx="402791" cy="501814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/>
            </a:ln>
            <a:effectLst/>
          </p:spPr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2732A079-DB23-4D01-9472-D6CD9621B8AC}"/>
                </a:ext>
              </a:extLst>
            </p:cNvPr>
            <p:cNvCxnSpPr>
              <a:stCxn id="119" idx="3"/>
              <a:endCxn id="108" idx="1"/>
            </p:cNvCxnSpPr>
            <p:nvPr/>
          </p:nvCxnSpPr>
          <p:spPr>
            <a:xfrm flipV="1">
              <a:off x="3801208" y="5023985"/>
              <a:ext cx="509971" cy="40983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/>
            </a:ln>
            <a:effectLst/>
          </p:spPr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1E1661A7-2F0A-466F-ADAF-817B7E52A01B}"/>
                </a:ext>
              </a:extLst>
            </p:cNvPr>
            <p:cNvSpPr/>
            <p:nvPr/>
          </p:nvSpPr>
          <p:spPr>
            <a:xfrm>
              <a:off x="7936768" y="5372633"/>
              <a:ext cx="748923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800" kern="1200" dirty="0">
                  <a:solidFill>
                    <a:schemeClr val="tx1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Serial Comm.</a:t>
              </a:r>
              <a:endParaRPr lang="ko-KR" altLang="en-US" sz="800" kern="1200" dirty="0">
                <a:solidFill>
                  <a:schemeClr val="tx1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모서리가 둥근 직사각형 126">
              <a:extLst>
                <a:ext uri="{FF2B5EF4-FFF2-40B4-BE49-F238E27FC236}">
                  <a16:creationId xmlns:a16="http://schemas.microsoft.com/office/drawing/2014/main" id="{36261AFE-7B2E-4275-AEA4-6135DEB29BE2}"/>
                </a:ext>
              </a:extLst>
            </p:cNvPr>
            <p:cNvSpPr/>
            <p:nvPr/>
          </p:nvSpPr>
          <p:spPr>
            <a:xfrm>
              <a:off x="7377632" y="3649392"/>
              <a:ext cx="1213040" cy="3231848"/>
            </a:xfrm>
            <a:prstGeom prst="roundRect">
              <a:avLst>
                <a:gd name="adj" fmla="val 9524"/>
              </a:avLst>
            </a:prstGeom>
            <a:noFill/>
            <a:ln w="3175" cap="flat" cmpd="sng" algn="ctr">
              <a:solidFill>
                <a:srgbClr val="FFC000"/>
              </a:solidFill>
              <a:prstDash val="sysDash"/>
              <a:miter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4BA4F5A-6FD9-4A41-B57E-8511E50C2FA5}"/>
                </a:ext>
              </a:extLst>
            </p:cNvPr>
            <p:cNvSpPr txBox="1"/>
            <p:nvPr/>
          </p:nvSpPr>
          <p:spPr>
            <a:xfrm rot="5400000">
              <a:off x="7900483" y="6862393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457200" hangingPunct="1"/>
              <a:r>
                <a:rPr lang="en-US" altLang="ko-KR" sz="2800" b="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…</a:t>
              </a:r>
              <a:endParaRPr lang="ko-KR" altLang="en-US" sz="2800" b="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62217159-F584-47CF-9646-6D7771A7049D}"/>
                </a:ext>
              </a:extLst>
            </p:cNvPr>
            <p:cNvCxnSpPr/>
            <p:nvPr/>
          </p:nvCxnSpPr>
          <p:spPr>
            <a:xfrm>
              <a:off x="6417940" y="5659851"/>
              <a:ext cx="647379" cy="1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</p:cxn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AD620C51-05D8-455E-B6FC-25A06D09D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2" r="10660"/>
            <a:stretch/>
          </p:blipFill>
          <p:spPr>
            <a:xfrm>
              <a:off x="5817203" y="5026417"/>
              <a:ext cx="737095" cy="789704"/>
            </a:xfrm>
            <a:prstGeom prst="rect">
              <a:avLst/>
            </a:prstGeom>
          </p:spPr>
        </p:pic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2C5EBCA2-B5C4-42F7-8024-C5BB95A96A2C}"/>
                </a:ext>
              </a:extLst>
            </p:cNvPr>
            <p:cNvSpPr/>
            <p:nvPr/>
          </p:nvSpPr>
          <p:spPr>
            <a:xfrm>
              <a:off x="9030020" y="4575931"/>
              <a:ext cx="1977134" cy="784830"/>
            </a:xfrm>
            <a:prstGeom prst="rect">
              <a:avLst/>
            </a:prstGeom>
            <a:solidFill>
              <a:sysClr val="windowText" lastClr="000000"/>
            </a:solidFill>
            <a:ln w="28575" cap="flat" cmpd="sng" algn="ctr">
              <a:solidFill>
                <a:srgbClr val="FFC000"/>
              </a:solidFill>
              <a:prstDash val="solid"/>
              <a:miter/>
            </a:ln>
            <a:effectLst/>
          </p:spPr>
          <p:txBody>
            <a:bodyPr wrap="square">
              <a:spAutoFit/>
            </a:bodyPr>
            <a:lstStyle/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Contents Execution</a:t>
              </a:r>
              <a:r>
                <a:rPr kumimoji="0" lang="en-US" altLang="ko-KR" sz="10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Control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  <a:p>
              <a:pPr marL="171450" lvl="0" indent="-171450" algn="l" defTabSz="457200" hangingPunct="1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</a:rPr>
                <a:t>Running Control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Packet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Transmission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0B0C7858-AD7C-4880-BD00-4C328D439C8A}"/>
                </a:ext>
              </a:extLst>
            </p:cNvPr>
            <p:cNvCxnSpPr>
              <a:stCxn id="153" idx="1"/>
              <a:endCxn id="95" idx="3"/>
            </p:cNvCxnSpPr>
            <p:nvPr/>
          </p:nvCxnSpPr>
          <p:spPr>
            <a:xfrm flipH="1" flipV="1">
              <a:off x="8269654" y="4689806"/>
              <a:ext cx="760366" cy="27854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/>
            </a:ln>
            <a:effectLst/>
          </p:spPr>
        </p:cxnSp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73F51C8A-DD79-4C7B-A5CE-2FAD61F3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13827" y1="66839" x2="13827" y2="66839"/>
                          <a14:foregroundMark x1="18519" y1="23834" x2="18519" y2="23834"/>
                          <a14:foregroundMark x1="78272" y1="22280" x2="78272" y2="22280"/>
                          <a14:foregroundMark x1="20741" y1="16580" x2="20741" y2="16580"/>
                          <a14:foregroundMark x1="85432" y1="65285" x2="85432" y2="65285"/>
                          <a14:foregroundMark x1="27407" y1="20207" x2="27407" y2="20207"/>
                          <a14:backgroundMark x1="36790" y1="92746" x2="36790" y2="92746"/>
                          <a14:backgroundMark x1="65432" y1="89637" x2="65432" y2="89637"/>
                          <a14:backgroundMark x1="69136" y1="77720" x2="69136" y2="7772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95528" y="3690961"/>
              <a:ext cx="800800" cy="381615"/>
            </a:xfrm>
            <a:prstGeom prst="rect">
              <a:avLst/>
            </a:prstGeom>
          </p:spPr>
        </p:pic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BE599A6A-4C5D-41A0-B6BE-C84C18C3569C}"/>
                </a:ext>
              </a:extLst>
            </p:cNvPr>
            <p:cNvSpPr/>
            <p:nvPr/>
          </p:nvSpPr>
          <p:spPr>
            <a:xfrm>
              <a:off x="7660940" y="3964124"/>
              <a:ext cx="67197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HTC VIVE</a:t>
              </a:r>
              <a:endParaRPr lang="ko-KR" altLang="en-US" sz="10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EBC84228-ACB0-4722-B7B4-B4B38BB0D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2388" b="79602" l="13546" r="840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2" t="20824" r="16298" b="21863"/>
            <a:stretch/>
          </p:blipFill>
          <p:spPr>
            <a:xfrm>
              <a:off x="7412287" y="5970438"/>
              <a:ext cx="479726" cy="322938"/>
            </a:xfrm>
            <a:prstGeom prst="rect">
              <a:avLst/>
            </a:prstGeom>
          </p:spPr>
        </p:pic>
        <p:cxnSp>
          <p:nvCxnSpPr>
            <p:cNvPr id="158" name="꺾인 연결선 28">
              <a:extLst>
                <a:ext uri="{FF2B5EF4-FFF2-40B4-BE49-F238E27FC236}">
                  <a16:creationId xmlns:a16="http://schemas.microsoft.com/office/drawing/2014/main" id="{819EF036-68E7-47E2-B435-A3388D46D468}"/>
                </a:ext>
              </a:extLst>
            </p:cNvPr>
            <p:cNvCxnSpPr>
              <a:stCxn id="105" idx="2"/>
              <a:endCxn id="157" idx="0"/>
            </p:cNvCxnSpPr>
            <p:nvPr/>
          </p:nvCxnSpPr>
          <p:spPr>
            <a:xfrm rot="5400000">
              <a:off x="7490857" y="5478843"/>
              <a:ext cx="652889" cy="330301"/>
            </a:xfrm>
            <a:prstGeom prst="bentConnector3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</p:cxn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BD3A371D-22E6-454A-9986-E91F1B00C39B}"/>
                </a:ext>
              </a:extLst>
            </p:cNvPr>
            <p:cNvSpPr/>
            <p:nvPr/>
          </p:nvSpPr>
          <p:spPr>
            <a:xfrm>
              <a:off x="7346258" y="6197164"/>
              <a:ext cx="558166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800" kern="1200" dirty="0">
                  <a:solidFill>
                    <a:schemeClr val="tx1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IO</a:t>
              </a:r>
              <a:r>
                <a:rPr lang="ko-KR" altLang="en-US" sz="800" kern="1200" dirty="0">
                  <a:solidFill>
                    <a:schemeClr val="tx1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en-US" altLang="ko-KR" sz="800" kern="1200" dirty="0">
                  <a:solidFill>
                    <a:schemeClr val="tx1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Board</a:t>
              </a:r>
              <a:endParaRPr lang="ko-KR" altLang="en-US" sz="800" kern="1200" dirty="0">
                <a:solidFill>
                  <a:schemeClr val="tx1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42DF35B7-F501-411D-8F45-B7B2DD8C3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11089" y="6637058"/>
              <a:ext cx="737339" cy="613434"/>
            </a:xfrm>
            <a:prstGeom prst="rect">
              <a:avLst/>
            </a:prstGeom>
          </p:spPr>
        </p:pic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6EC390E-1C04-4970-9B8F-2B4717706107}"/>
                </a:ext>
              </a:extLst>
            </p:cNvPr>
            <p:cNvSpPr/>
            <p:nvPr/>
          </p:nvSpPr>
          <p:spPr>
            <a:xfrm>
              <a:off x="5032648" y="7246743"/>
              <a:ext cx="6142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Gear</a:t>
              </a:r>
              <a:r>
                <a:rPr lang="ko-KR" altLang="en-US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en-US" altLang="ko-KR" sz="10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VR</a:t>
              </a:r>
              <a:endParaRPr lang="ko-KR" altLang="en-US" sz="10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5AC0F9E0-3532-4D58-A722-4CBAD24D7CD5}"/>
                </a:ext>
              </a:extLst>
            </p:cNvPr>
            <p:cNvCxnSpPr>
              <a:stCxn id="168" idx="3"/>
              <a:endCxn id="160" idx="1"/>
            </p:cNvCxnSpPr>
            <p:nvPr/>
          </p:nvCxnSpPr>
          <p:spPr>
            <a:xfrm>
              <a:off x="4600600" y="6942218"/>
              <a:ext cx="410489" cy="155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  <a:miter/>
            </a:ln>
            <a:effectLst/>
          </p:spPr>
        </p:cxn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43CAB695-9945-4687-81C4-B8D1EC314E70}"/>
                </a:ext>
              </a:extLst>
            </p:cNvPr>
            <p:cNvSpPr/>
            <p:nvPr/>
          </p:nvSpPr>
          <p:spPr>
            <a:xfrm>
              <a:off x="4519792" y="6598694"/>
              <a:ext cx="607860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 hangingPunct="1"/>
              <a:r>
                <a:rPr lang="en-US" altLang="ko-KR" sz="800" kern="1200" dirty="0" err="1">
                  <a:solidFill>
                    <a:schemeClr val="tx1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Buletooth</a:t>
              </a:r>
              <a:endParaRPr lang="ko-KR" altLang="en-US" sz="800" kern="1200" dirty="0">
                <a:solidFill>
                  <a:schemeClr val="tx1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64" name="꺾인 연결선 143">
              <a:extLst>
                <a:ext uri="{FF2B5EF4-FFF2-40B4-BE49-F238E27FC236}">
                  <a16:creationId xmlns:a16="http://schemas.microsoft.com/office/drawing/2014/main" id="{DA5FF847-620A-44EB-A4B9-2FA17D2F9587}"/>
                </a:ext>
              </a:extLst>
            </p:cNvPr>
            <p:cNvCxnSpPr>
              <a:stCxn id="160" idx="0"/>
              <a:endCxn id="96" idx="2"/>
            </p:cNvCxnSpPr>
            <p:nvPr/>
          </p:nvCxnSpPr>
          <p:spPr>
            <a:xfrm rot="5400000" flipH="1" flipV="1">
              <a:off x="4604592" y="5466561"/>
              <a:ext cx="1945664" cy="395330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/>
            </a:ln>
            <a:effectLst/>
          </p:spPr>
        </p:cxnSp>
        <p:sp>
          <p:nvSpPr>
            <p:cNvPr id="165" name="모서리가 둥근 직사각형 147">
              <a:extLst>
                <a:ext uri="{FF2B5EF4-FFF2-40B4-BE49-F238E27FC236}">
                  <a16:creationId xmlns:a16="http://schemas.microsoft.com/office/drawing/2014/main" id="{1DA5AA48-143B-4FF7-A54A-BBDFACD6A773}"/>
                </a:ext>
              </a:extLst>
            </p:cNvPr>
            <p:cNvSpPr/>
            <p:nvPr/>
          </p:nvSpPr>
          <p:spPr>
            <a:xfrm>
              <a:off x="7242141" y="2296321"/>
              <a:ext cx="1482008" cy="5200391"/>
            </a:xfrm>
            <a:prstGeom prst="roundRect">
              <a:avLst>
                <a:gd name="adj" fmla="val 9524"/>
              </a:avLst>
            </a:prstGeom>
            <a:noFill/>
            <a:ln w="12700" cap="flat" cmpd="sng" algn="ctr">
              <a:solidFill>
                <a:srgbClr val="00B0F0"/>
              </a:solidFill>
              <a:prstDash val="lgDashDot"/>
              <a:miter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DDACB98A-0F06-4084-B8A5-5660E6D632FF}"/>
                </a:ext>
              </a:extLst>
            </p:cNvPr>
            <p:cNvSpPr/>
            <p:nvPr/>
          </p:nvSpPr>
          <p:spPr>
            <a:xfrm>
              <a:off x="7463771" y="7556919"/>
              <a:ext cx="11192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hangingPunct="1"/>
              <a:r>
                <a:rPr lang="en-US" altLang="ko-KR" sz="1600" kern="1200" dirty="0">
                  <a:solidFill>
                    <a:srgbClr val="00B0F0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B2B Model</a:t>
              </a:r>
              <a:endParaRPr lang="ko-KR" altLang="en-US" sz="1600" kern="1200" dirty="0">
                <a:solidFill>
                  <a:srgbClr val="00B0F0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E30799F7-50E7-4181-A45C-D462BEAC7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25612" y="6439766"/>
              <a:ext cx="957145" cy="994964"/>
            </a:xfrm>
            <a:prstGeom prst="rect">
              <a:avLst/>
            </a:prstGeom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0CFC7C4A-DBC9-40D6-995E-9390E94B9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2388" b="79602" l="13546" r="840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2" t="20824" r="16298" b="21863"/>
            <a:stretch/>
          </p:blipFill>
          <p:spPr>
            <a:xfrm>
              <a:off x="4120874" y="6780749"/>
              <a:ext cx="479726" cy="322938"/>
            </a:xfrm>
            <a:prstGeom prst="rect">
              <a:avLst/>
            </a:prstGeom>
          </p:spPr>
        </p:pic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E29D4AB-7EF2-49C5-AB04-228566AD1053}"/>
                </a:ext>
              </a:extLst>
            </p:cNvPr>
            <p:cNvSpPr/>
            <p:nvPr/>
          </p:nvSpPr>
          <p:spPr>
            <a:xfrm>
              <a:off x="4186578" y="7025372"/>
              <a:ext cx="558166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800" kern="1200" dirty="0">
                  <a:solidFill>
                    <a:schemeClr val="tx1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IO Board</a:t>
              </a:r>
              <a:endParaRPr lang="ko-KR" altLang="en-US" sz="800" kern="1200" dirty="0">
                <a:solidFill>
                  <a:schemeClr val="tx1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모서리가 둥근 직사각형 146">
              <a:extLst>
                <a:ext uri="{FF2B5EF4-FFF2-40B4-BE49-F238E27FC236}">
                  <a16:creationId xmlns:a16="http://schemas.microsoft.com/office/drawing/2014/main" id="{F45809FB-B4DE-4B1F-8C65-7D11CD82F7B7}"/>
                </a:ext>
              </a:extLst>
            </p:cNvPr>
            <p:cNvSpPr/>
            <p:nvPr/>
          </p:nvSpPr>
          <p:spPr>
            <a:xfrm>
              <a:off x="3204414" y="6348473"/>
              <a:ext cx="3195240" cy="1170622"/>
            </a:xfrm>
            <a:prstGeom prst="roundRect">
              <a:avLst>
                <a:gd name="adj" fmla="val 9524"/>
              </a:avLst>
            </a:prstGeom>
            <a:noFill/>
            <a:ln w="12700" cap="flat" cmpd="sng" algn="ctr">
              <a:solidFill>
                <a:srgbClr val="FF0000"/>
              </a:solidFill>
              <a:prstDash val="lgDashDot"/>
              <a:miter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E35BE418-DB91-4D02-87C2-7E2836CE9637}"/>
                </a:ext>
              </a:extLst>
            </p:cNvPr>
            <p:cNvSpPr/>
            <p:nvPr/>
          </p:nvSpPr>
          <p:spPr>
            <a:xfrm>
              <a:off x="4783305" y="6004949"/>
              <a:ext cx="601447" cy="2154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 hangingPunct="1"/>
              <a:r>
                <a:rPr lang="en-US" altLang="ko-KR" sz="800" kern="1200" dirty="0">
                  <a:solidFill>
                    <a:schemeClr val="tx1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LTE, Wi-Fi</a:t>
              </a:r>
              <a:endParaRPr lang="ko-KR" altLang="en-US" sz="800" kern="1200" dirty="0">
                <a:solidFill>
                  <a:schemeClr val="tx1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0BD8E9C5-937B-4FB0-A7ED-61A4CB42D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20669" y="6702251"/>
              <a:ext cx="266240" cy="479933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4D13EA0-1DD6-4388-970D-44E6D443648A}"/>
                </a:ext>
              </a:extLst>
            </p:cNvPr>
            <p:cNvSpPr/>
            <p:nvPr/>
          </p:nvSpPr>
          <p:spPr>
            <a:xfrm>
              <a:off x="5638201" y="7263369"/>
              <a:ext cx="73289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457200" hangingPunct="1"/>
              <a:r>
                <a:rPr lang="en-US" altLang="ko-KR" sz="800" kern="1200" dirty="0">
                  <a:solidFill>
                    <a:prstClr val="black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VRZONE App</a:t>
              </a:r>
              <a:endParaRPr lang="ko-KR" altLang="en-US" sz="800" kern="1200" dirty="0">
                <a:solidFill>
                  <a:prstClr val="black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5774D811-E4E2-4134-84FA-0A36F182648C}"/>
                </a:ext>
              </a:extLst>
            </p:cNvPr>
            <p:cNvSpPr/>
            <p:nvPr/>
          </p:nvSpPr>
          <p:spPr>
            <a:xfrm>
              <a:off x="1777940" y="5843357"/>
              <a:ext cx="1602768" cy="1246495"/>
            </a:xfrm>
            <a:prstGeom prst="rect">
              <a:avLst/>
            </a:prstGeom>
            <a:solidFill>
              <a:sysClr val="windowText" lastClr="000000"/>
            </a:solidFill>
            <a:ln w="28575" cap="flat" cmpd="sng" algn="ctr">
              <a:solidFill>
                <a:srgbClr val="FFC000"/>
              </a:solidFill>
              <a:prstDash val="solid"/>
              <a:miter/>
            </a:ln>
            <a:effectLst/>
          </p:spPr>
          <p:txBody>
            <a:bodyPr wrap="square">
              <a:spAutoFit/>
            </a:bodyPr>
            <a:lstStyle/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Contents Download</a:t>
              </a:r>
            </a:p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Contents</a:t>
              </a:r>
              <a:r>
                <a:rPr kumimoji="0" lang="en-US" altLang="ko-KR" sz="10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Execution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Contents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 </a:t>
              </a: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P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lay-Count Transmission </a:t>
              </a:r>
            </a:p>
            <a:p>
              <a:pPr marL="171450" marR="0" lvl="0" indent="-171450" algn="l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en-US" altLang="ko-KR" sz="1000" b="0" kern="1200" dirty="0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In-App Payment, </a:t>
              </a:r>
              <a:r>
                <a:rPr lang="en-US" altLang="ko-KR" sz="1000" b="0" kern="1200" dirty="0" err="1">
                  <a:solidFill>
                    <a:prstClr val="white"/>
                  </a:solidFill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etc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A64AC5F4-9574-434F-8D97-63C265427BA3}"/>
                </a:ext>
              </a:extLst>
            </p:cNvPr>
            <p:cNvSpPr/>
            <p:nvPr/>
          </p:nvSpPr>
          <p:spPr>
            <a:xfrm>
              <a:off x="3631433" y="4371242"/>
              <a:ext cx="275005" cy="275005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238B102-E5CA-449C-96A4-7EBA7C34F900}"/>
                </a:ext>
              </a:extLst>
            </p:cNvPr>
            <p:cNvSpPr/>
            <p:nvPr/>
          </p:nvSpPr>
          <p:spPr>
            <a:xfrm>
              <a:off x="10278498" y="2218650"/>
              <a:ext cx="275005" cy="275005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5654CFC4-7365-4C27-92E0-939CB42B1588}"/>
                </a:ext>
              </a:extLst>
            </p:cNvPr>
            <p:cNvSpPr/>
            <p:nvPr/>
          </p:nvSpPr>
          <p:spPr>
            <a:xfrm>
              <a:off x="10798065" y="4466469"/>
              <a:ext cx="275005" cy="275005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23763471-E136-4F8E-8BEF-ED678B1CF3BB}"/>
                </a:ext>
              </a:extLst>
            </p:cNvPr>
            <p:cNvSpPr/>
            <p:nvPr/>
          </p:nvSpPr>
          <p:spPr>
            <a:xfrm>
              <a:off x="10814408" y="5480839"/>
              <a:ext cx="275005" cy="275005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4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CBE14087-C9F3-40AE-852E-44D94D8F1A5D}"/>
                </a:ext>
              </a:extLst>
            </p:cNvPr>
            <p:cNvSpPr/>
            <p:nvPr/>
          </p:nvSpPr>
          <p:spPr>
            <a:xfrm>
              <a:off x="3200241" y="5720356"/>
              <a:ext cx="275005" cy="275005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20000000000000000000"/>
                  <a:ea typeface="맑은 고딕" panose="020B0503020000020004" pitchFamily="50" charset="-127"/>
                  <a:cs typeface="+mn-cs"/>
                </a:rPr>
                <a:t>5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35BE418-DB91-4D02-87C2-7E2836CE9637}"/>
                </a:ext>
              </a:extLst>
            </p:cNvPr>
            <p:cNvSpPr/>
            <p:nvPr/>
          </p:nvSpPr>
          <p:spPr>
            <a:xfrm>
              <a:off x="2310983" y="2420333"/>
              <a:ext cx="128913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defTabSz="457200" hangingPunct="1"/>
              <a:r>
                <a:rPr lang="en-US" altLang="ko-KR" sz="600" dirty="0"/>
                <a:t>Distribution of National Stores</a:t>
              </a:r>
              <a:endParaRPr lang="ko-KR" altLang="en-US" sz="600" kern="1200" dirty="0">
                <a:solidFill>
                  <a:schemeClr val="tx1"/>
                </a:solidFill>
                <a:latin typeface="Calibri" panose="20000000000000000000"/>
                <a:ea typeface="맑은 고딕" panose="020B0503020000020004" pitchFamily="50" charset="-127"/>
                <a:cs typeface="+mn-cs"/>
              </a:endParaRP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094317" y="2811768"/>
            <a:ext cx="10058591" cy="5778050"/>
            <a:chOff x="943097" y="3469494"/>
            <a:chExt cx="7867245" cy="367563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8F48A4-2B2D-485D-B7F8-87EAC01762E2}"/>
                </a:ext>
              </a:extLst>
            </p:cNvPr>
            <p:cNvSpPr>
              <a:spLocks/>
            </p:cNvSpPr>
            <p:nvPr/>
          </p:nvSpPr>
          <p:spPr>
            <a:xfrm>
              <a:off x="4630389" y="6416536"/>
              <a:ext cx="1429663" cy="5992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Operation PC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기기 실행 제어</a:t>
              </a:r>
              <a:endParaRPr lang="en-US" altLang="ko-KR" sz="14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2" name="Picture 2" descr="pc network icon png에 대한 이미지 검색결과">
              <a:extLst>
                <a:ext uri="{FF2B5EF4-FFF2-40B4-BE49-F238E27FC236}">
                  <a16:creationId xmlns:a16="http://schemas.microsoft.com/office/drawing/2014/main" id="{C98305AD-8904-4D14-A365-6D3BAB7781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2" r="28515" b="61979"/>
            <a:stretch/>
          </p:blipFill>
          <p:spPr bwMode="auto">
            <a:xfrm>
              <a:off x="7110665" y="3697799"/>
              <a:ext cx="702416" cy="59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c network icon png에 대한 이미지 검색결과">
              <a:extLst>
                <a:ext uri="{FF2B5EF4-FFF2-40B4-BE49-F238E27FC236}">
                  <a16:creationId xmlns:a16="http://schemas.microsoft.com/office/drawing/2014/main" id="{53B931D0-BC9E-4D35-B56F-EB2F3F38DC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2" r="28515" b="61979"/>
            <a:stretch/>
          </p:blipFill>
          <p:spPr bwMode="auto">
            <a:xfrm>
              <a:off x="7110665" y="4306780"/>
              <a:ext cx="702416" cy="59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pc network icon png에 대한 이미지 검색결과">
              <a:extLst>
                <a:ext uri="{FF2B5EF4-FFF2-40B4-BE49-F238E27FC236}">
                  <a16:creationId xmlns:a16="http://schemas.microsoft.com/office/drawing/2014/main" id="{A08C58A8-7B4D-4033-8239-B810E9E74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2" r="28515" b="61979"/>
            <a:stretch/>
          </p:blipFill>
          <p:spPr bwMode="auto">
            <a:xfrm>
              <a:off x="7110665" y="5014821"/>
              <a:ext cx="702416" cy="59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pc network icon png에 대한 이미지 검색결과">
              <a:extLst>
                <a:ext uri="{FF2B5EF4-FFF2-40B4-BE49-F238E27FC236}">
                  <a16:creationId xmlns:a16="http://schemas.microsoft.com/office/drawing/2014/main" id="{FEC76231-79BF-4F2F-A9FD-DCBEF5FF9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2" r="28515" b="61979"/>
            <a:stretch/>
          </p:blipFill>
          <p:spPr bwMode="auto">
            <a:xfrm>
              <a:off x="7110665" y="5646662"/>
              <a:ext cx="702416" cy="59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승마 운동 기구 png에 대한 이미지 검색결과">
              <a:extLst>
                <a:ext uri="{FF2B5EF4-FFF2-40B4-BE49-F238E27FC236}">
                  <a16:creationId xmlns:a16="http://schemas.microsoft.com/office/drawing/2014/main" id="{19321677-6EAD-4AA4-9020-F909CFF990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3" t="23777" r="13228" b="13992"/>
            <a:stretch/>
          </p:blipFill>
          <p:spPr bwMode="auto">
            <a:xfrm>
              <a:off x="8243100" y="3759165"/>
              <a:ext cx="567242" cy="57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BCBAE2D-E82A-410D-A40C-574822D66794}"/>
                </a:ext>
              </a:extLst>
            </p:cNvPr>
            <p:cNvSpPr>
              <a:spLocks/>
            </p:cNvSpPr>
            <p:nvPr/>
          </p:nvSpPr>
          <p:spPr>
            <a:xfrm>
              <a:off x="6871103" y="6278503"/>
              <a:ext cx="1181540" cy="24445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Client PC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9F0051-A9EA-4986-A1F5-8DA10882C982}"/>
                </a:ext>
              </a:extLst>
            </p:cNvPr>
            <p:cNvSpPr/>
            <p:nvPr/>
          </p:nvSpPr>
          <p:spPr>
            <a:xfrm flipV="1">
              <a:off x="7813082" y="3984828"/>
              <a:ext cx="430018" cy="51015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FD3C6F-3688-4E26-9892-F58B7A8C30E6}"/>
                </a:ext>
              </a:extLst>
            </p:cNvPr>
            <p:cNvSpPr/>
            <p:nvPr/>
          </p:nvSpPr>
          <p:spPr>
            <a:xfrm>
              <a:off x="7813081" y="4560099"/>
              <a:ext cx="430019" cy="45719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05C2FC-9630-4B22-9E73-D6D402BFB329}"/>
                </a:ext>
              </a:extLst>
            </p:cNvPr>
            <p:cNvSpPr/>
            <p:nvPr/>
          </p:nvSpPr>
          <p:spPr>
            <a:xfrm>
              <a:off x="7813081" y="5288569"/>
              <a:ext cx="509309" cy="45719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4B216DC-6D5A-4AAC-A85E-DB11B2D871B3}"/>
                </a:ext>
              </a:extLst>
            </p:cNvPr>
            <p:cNvSpPr/>
            <p:nvPr/>
          </p:nvSpPr>
          <p:spPr>
            <a:xfrm>
              <a:off x="7813081" y="5927861"/>
              <a:ext cx="509309" cy="45719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23" name="Picture 4" descr="승마 운동 기구 png에 대한 이미지 검색결과">
              <a:extLst>
                <a:ext uri="{FF2B5EF4-FFF2-40B4-BE49-F238E27FC236}">
                  <a16:creationId xmlns:a16="http://schemas.microsoft.com/office/drawing/2014/main" id="{DA87A1AA-76EB-41EF-8826-0D789362F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3" t="23777" r="13228" b="13992"/>
            <a:stretch/>
          </p:blipFill>
          <p:spPr bwMode="auto">
            <a:xfrm>
              <a:off x="8243100" y="4406732"/>
              <a:ext cx="567242" cy="57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승마 운동 기구 png에 대한 이미지 검색결과">
              <a:extLst>
                <a:ext uri="{FF2B5EF4-FFF2-40B4-BE49-F238E27FC236}">
                  <a16:creationId xmlns:a16="http://schemas.microsoft.com/office/drawing/2014/main" id="{BD782191-8274-4FDB-A288-29A3673BFB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3" t="23777" r="13228" b="13992"/>
            <a:stretch/>
          </p:blipFill>
          <p:spPr bwMode="auto">
            <a:xfrm>
              <a:off x="8243100" y="5028486"/>
              <a:ext cx="567242" cy="57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승마 운동 기구 png에 대한 이미지 검색결과">
              <a:extLst>
                <a:ext uri="{FF2B5EF4-FFF2-40B4-BE49-F238E27FC236}">
                  <a16:creationId xmlns:a16="http://schemas.microsoft.com/office/drawing/2014/main" id="{D1905176-92B1-49C9-8CF4-4411BB97E0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3" t="23777" r="13228" b="13992"/>
            <a:stretch/>
          </p:blipFill>
          <p:spPr bwMode="auto">
            <a:xfrm>
              <a:off x="8243100" y="5683374"/>
              <a:ext cx="567242" cy="576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9A5707C-CFB6-467A-B884-F001134865C1}"/>
                </a:ext>
              </a:extLst>
            </p:cNvPr>
            <p:cNvSpPr>
              <a:spLocks/>
            </p:cNvSpPr>
            <p:nvPr/>
          </p:nvSpPr>
          <p:spPr>
            <a:xfrm>
              <a:off x="7461873" y="3626517"/>
              <a:ext cx="1181540" cy="24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Serial 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Port</a:t>
              </a:r>
            </a:p>
          </p:txBody>
        </p: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26FB3D90-493A-4AA5-99CA-AD6AC0121AB8}"/>
                </a:ext>
              </a:extLst>
            </p:cNvPr>
            <p:cNvCxnSpPr>
              <a:cxnSpLocks/>
              <a:stCxn id="3078" idx="3"/>
              <a:endCxn id="12" idx="1"/>
            </p:cNvCxnSpPr>
            <p:nvPr/>
          </p:nvCxnSpPr>
          <p:spPr>
            <a:xfrm flipV="1">
              <a:off x="5898940" y="3994194"/>
              <a:ext cx="1211725" cy="963724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5998D0B2-C78B-485F-96B7-AE2F9D843AC6}"/>
                </a:ext>
              </a:extLst>
            </p:cNvPr>
            <p:cNvCxnSpPr>
              <a:cxnSpLocks/>
              <a:stCxn id="3078" idx="3"/>
              <a:endCxn id="13" idx="1"/>
            </p:cNvCxnSpPr>
            <p:nvPr/>
          </p:nvCxnSpPr>
          <p:spPr>
            <a:xfrm flipV="1">
              <a:off x="5898940" y="4603175"/>
              <a:ext cx="1211725" cy="354743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546BFA54-EB58-4F29-BDC9-6F8F4389984D}"/>
                </a:ext>
              </a:extLst>
            </p:cNvPr>
            <p:cNvCxnSpPr>
              <a:cxnSpLocks/>
              <a:stCxn id="3078" idx="3"/>
              <a:endCxn id="14" idx="1"/>
            </p:cNvCxnSpPr>
            <p:nvPr/>
          </p:nvCxnSpPr>
          <p:spPr>
            <a:xfrm>
              <a:off x="5898940" y="4957918"/>
              <a:ext cx="1211725" cy="353298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EDBCC6BD-4576-48F9-A281-8BFCE29C9639}"/>
                </a:ext>
              </a:extLst>
            </p:cNvPr>
            <p:cNvCxnSpPr>
              <a:cxnSpLocks/>
              <a:stCxn id="3078" idx="3"/>
              <a:endCxn id="15" idx="1"/>
            </p:cNvCxnSpPr>
            <p:nvPr/>
          </p:nvCxnSpPr>
          <p:spPr>
            <a:xfrm>
              <a:off x="5898940" y="4957918"/>
              <a:ext cx="1211725" cy="985139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94C9A3-8C6E-45DB-B8F4-296CC58B0B23}"/>
                </a:ext>
              </a:extLst>
            </p:cNvPr>
            <p:cNvSpPr/>
            <p:nvPr/>
          </p:nvSpPr>
          <p:spPr>
            <a:xfrm>
              <a:off x="6449382" y="4868864"/>
              <a:ext cx="83600" cy="171795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47FC5FB-6AB9-4B7B-9E3F-AF87D641EC4E}"/>
                </a:ext>
              </a:extLst>
            </p:cNvPr>
            <p:cNvSpPr/>
            <p:nvPr/>
          </p:nvSpPr>
          <p:spPr>
            <a:xfrm>
              <a:off x="6449382" y="4533339"/>
              <a:ext cx="83600" cy="171795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3EF249E-3F04-41A3-854F-E23CC6A9C156}"/>
                </a:ext>
              </a:extLst>
            </p:cNvPr>
            <p:cNvSpPr/>
            <p:nvPr/>
          </p:nvSpPr>
          <p:spPr>
            <a:xfrm>
              <a:off x="6449382" y="5254691"/>
              <a:ext cx="83600" cy="171795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ko-KR" altLang="en-US" sz="2200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3078" name="Picture 6" descr="router png에 대한 이미지 검색결과">
              <a:extLst>
                <a:ext uri="{FF2B5EF4-FFF2-40B4-BE49-F238E27FC236}">
                  <a16:creationId xmlns:a16="http://schemas.microsoft.com/office/drawing/2014/main" id="{A0ACE8C9-F9B6-4F14-9252-5AA1B4BDC6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35"/>
            <a:stretch/>
          </p:blipFill>
          <p:spPr bwMode="auto">
            <a:xfrm>
              <a:off x="4791500" y="4581027"/>
              <a:ext cx="1107440" cy="753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pc network icon png에 대한 이미지 검색결과">
              <a:extLst>
                <a:ext uri="{FF2B5EF4-FFF2-40B4-BE49-F238E27FC236}">
                  <a16:creationId xmlns:a16="http://schemas.microsoft.com/office/drawing/2014/main" id="{14F60082-FFA9-47DD-8636-8773EAB64A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2" r="28515" b="61979"/>
            <a:stretch/>
          </p:blipFill>
          <p:spPr bwMode="auto">
            <a:xfrm>
              <a:off x="5017251" y="5811176"/>
              <a:ext cx="702416" cy="59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0B1C26B1-A075-4FFD-A162-1131C3415B0F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5367147" y="5195500"/>
              <a:ext cx="1312" cy="6156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CDCA70A-3889-4B02-B78D-3FBA511FD4EB}"/>
                </a:ext>
              </a:extLst>
            </p:cNvPr>
            <p:cNvSpPr>
              <a:spLocks/>
            </p:cNvSpPr>
            <p:nvPr/>
          </p:nvSpPr>
          <p:spPr>
            <a:xfrm>
              <a:off x="5147614" y="5212433"/>
              <a:ext cx="1181540" cy="2444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Router</a:t>
              </a:r>
            </a:p>
          </p:txBody>
        </p:sp>
        <p:sp>
          <p:nvSpPr>
            <p:cNvPr id="65" name="구름 64">
              <a:extLst>
                <a:ext uri="{FF2B5EF4-FFF2-40B4-BE49-F238E27FC236}">
                  <a16:creationId xmlns:a16="http://schemas.microsoft.com/office/drawing/2014/main" id="{F3349A37-6C12-46A2-83CF-B9C62E4C05B5}"/>
                </a:ext>
              </a:extLst>
            </p:cNvPr>
            <p:cNvSpPr/>
            <p:nvPr/>
          </p:nvSpPr>
          <p:spPr>
            <a:xfrm>
              <a:off x="2991528" y="4480140"/>
              <a:ext cx="1477640" cy="951551"/>
            </a:xfrm>
            <a:prstGeom prst="cloud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2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Internet</a:t>
              </a:r>
              <a:endParaRPr lang="ko-KR" altLang="en-US" sz="22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E6D3747-6E8B-4ABF-936B-A18E11C060CF}"/>
                </a:ext>
              </a:extLst>
            </p:cNvPr>
            <p:cNvCxnSpPr>
              <a:cxnSpLocks/>
              <a:stCxn id="65" idx="0"/>
              <a:endCxn id="3078" idx="1"/>
            </p:cNvCxnSpPr>
            <p:nvPr/>
          </p:nvCxnSpPr>
          <p:spPr>
            <a:xfrm>
              <a:off x="4467937" y="4955916"/>
              <a:ext cx="323563" cy="20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082" name="Picture 10" descr="aws server icon png에 대한 이미지 검색결과">
              <a:extLst>
                <a:ext uri="{FF2B5EF4-FFF2-40B4-BE49-F238E27FC236}">
                  <a16:creationId xmlns:a16="http://schemas.microsoft.com/office/drawing/2014/main" id="{E6240ED4-03AD-43E8-9F35-812953587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903" y="5361494"/>
              <a:ext cx="1072130" cy="1072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C407697-B8CC-4D25-94BA-581FE2F6500D}"/>
                </a:ext>
              </a:extLst>
            </p:cNvPr>
            <p:cNvSpPr>
              <a:spLocks/>
            </p:cNvSpPr>
            <p:nvPr/>
          </p:nvSpPr>
          <p:spPr>
            <a:xfrm>
              <a:off x="943097" y="6542390"/>
              <a:ext cx="1429663" cy="6027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AWS Server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기기 인증</a:t>
              </a:r>
              <a:r>
                <a:rPr lang="en-US" altLang="ko-KR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/ </a:t>
              </a:r>
              <a:r>
                <a:rPr lang="ko-KR" altLang="en-US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로그</a:t>
              </a:r>
              <a:endParaRPr lang="en-US" altLang="ko-KR" sz="14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79" name="Picture 10" descr="aws server icon png에 대한 이미지 검색결과">
              <a:extLst>
                <a:ext uri="{FF2B5EF4-FFF2-40B4-BE49-F238E27FC236}">
                  <a16:creationId xmlns:a16="http://schemas.microsoft.com/office/drawing/2014/main" id="{7BDABA67-FDAE-4EF1-8218-0F3F7E607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987" y="3469494"/>
              <a:ext cx="1072130" cy="1072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4C12576-89B9-45FC-9316-31476FDD75B9}"/>
                </a:ext>
              </a:extLst>
            </p:cNvPr>
            <p:cNvSpPr>
              <a:spLocks/>
            </p:cNvSpPr>
            <p:nvPr/>
          </p:nvSpPr>
          <p:spPr>
            <a:xfrm>
              <a:off x="976963" y="4653737"/>
              <a:ext cx="1429663" cy="6027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Photon Server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400" b="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Helvetica Neue Medium"/>
                </a:rPr>
                <a:t>게임 서버 동기화</a:t>
              </a:r>
              <a:endParaRPr lang="en-US" altLang="ko-KR" sz="1400" b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66AC9C2B-B26A-44C2-B36F-F33AC89BCB47}"/>
                </a:ext>
              </a:extLst>
            </p:cNvPr>
            <p:cNvCxnSpPr>
              <a:cxnSpLocks/>
              <a:stCxn id="79" idx="3"/>
              <a:endCxn id="65" idx="2"/>
            </p:cNvCxnSpPr>
            <p:nvPr/>
          </p:nvCxnSpPr>
          <p:spPr>
            <a:xfrm>
              <a:off x="2358117" y="4005559"/>
              <a:ext cx="637994" cy="950357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9B0C6FBA-B922-4D35-89AE-BA774C61FDCA}"/>
                </a:ext>
              </a:extLst>
            </p:cNvPr>
            <p:cNvCxnSpPr>
              <a:cxnSpLocks/>
              <a:stCxn id="3082" idx="3"/>
              <a:endCxn id="65" idx="2"/>
            </p:cNvCxnSpPr>
            <p:nvPr/>
          </p:nvCxnSpPr>
          <p:spPr>
            <a:xfrm flipV="1">
              <a:off x="2347033" y="4955916"/>
              <a:ext cx="649078" cy="941643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7" name="4. 승마 게임 상용 적용 및 결과…">
            <a:extLst>
              <a:ext uri="{FF2B5EF4-FFF2-40B4-BE49-F238E27FC236}">
                <a16:creationId xmlns:a16="http://schemas.microsoft.com/office/drawing/2014/main" id="{4C91BD89-65AF-4B0E-99D2-31DFCAE379EB}"/>
              </a:ext>
            </a:extLst>
          </p:cNvPr>
          <p:cNvSpPr txBox="1"/>
          <p:nvPr/>
        </p:nvSpPr>
        <p:spPr>
          <a:xfrm>
            <a:off x="380491" y="693889"/>
            <a:ext cx="9124293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  <a:sym typeface="나눔고딕"/>
              </a:rPr>
              <a:t>4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. </a:t>
            </a:r>
            <a:r>
              <a:rPr lang="ko-KR" altLang="en-US" sz="3600" b="0" dirty="0">
                <a:latin typeface="나눔고딕"/>
                <a:ea typeface="나눔고딕"/>
                <a:cs typeface="나눔고딕"/>
                <a:sym typeface="나눔고딕"/>
              </a:rPr>
              <a:t>승마 기기 연결 구성도</a:t>
            </a:r>
            <a:endParaRPr lang="en-US" altLang="ko-KR" sz="3600" b="0" dirty="0">
              <a:latin typeface="나눔고딕"/>
              <a:ea typeface="나눔고딕"/>
              <a:cs typeface="나눔고딕"/>
              <a:sym typeface="나눔고딕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sz="2100" b="0" dirty="0">
                <a:sym typeface="나눔고딕"/>
              </a:rPr>
              <a:t>       포톤 </a:t>
            </a:r>
            <a:r>
              <a:rPr lang="ko-KR" altLang="en-US" sz="2100" b="0" dirty="0" err="1">
                <a:sym typeface="나눔고딕"/>
              </a:rPr>
              <a:t>서버내</a:t>
            </a:r>
            <a:r>
              <a:rPr lang="ko-KR" altLang="en-US" sz="2100" b="0" dirty="0">
                <a:sym typeface="나눔고딕"/>
              </a:rPr>
              <a:t> 데이터 </a:t>
            </a:r>
            <a:r>
              <a:rPr lang="en-US" altLang="ko-KR" sz="2100" b="0" dirty="0">
                <a:sym typeface="나눔고딕"/>
              </a:rPr>
              <a:t>: </a:t>
            </a:r>
            <a:r>
              <a:rPr lang="ko-KR" altLang="en-US" sz="2100" b="0" dirty="0">
                <a:sym typeface="나눔고딕"/>
              </a:rPr>
              <a:t>동기화될 </a:t>
            </a:r>
            <a:r>
              <a:rPr lang="en-US" altLang="ko-KR" sz="2100" b="0" dirty="0">
                <a:sym typeface="나눔고딕"/>
              </a:rPr>
              <a:t>object </a:t>
            </a:r>
            <a:r>
              <a:rPr lang="ko-KR" altLang="en-US" sz="2100" b="0" dirty="0">
                <a:sym typeface="나눔고딕"/>
              </a:rPr>
              <a:t>객체 정보</a:t>
            </a:r>
            <a:r>
              <a:rPr lang="en-US" altLang="ko-KR" sz="2100" b="0" dirty="0">
                <a:sym typeface="나눔고딕"/>
              </a:rPr>
              <a:t>(</a:t>
            </a:r>
            <a:r>
              <a:rPr lang="ko-KR" altLang="en-US" sz="2100" b="0" dirty="0">
                <a:sym typeface="나눔고딕"/>
              </a:rPr>
              <a:t>룸 </a:t>
            </a:r>
            <a:r>
              <a:rPr lang="en-US" altLang="ko-KR" sz="2100" b="0" dirty="0">
                <a:sym typeface="나눔고딕"/>
              </a:rPr>
              <a:t>number, </a:t>
            </a:r>
            <a:r>
              <a:rPr lang="ko-KR" altLang="en-US" sz="2100" b="0" dirty="0">
                <a:sym typeface="나눔고딕"/>
              </a:rPr>
              <a:t>기기 </a:t>
            </a:r>
            <a:r>
              <a:rPr lang="en-US" altLang="ko-KR" sz="2100" b="0" dirty="0">
                <a:sym typeface="나눔고딕"/>
              </a:rPr>
              <a:t>ID)</a:t>
            </a:r>
          </a:p>
        </p:txBody>
      </p:sp>
    </p:spTree>
    <p:extLst>
      <p:ext uri="{BB962C8B-B14F-4D97-AF65-F5344CB8AC3E}">
        <p14:creationId xmlns:p14="http://schemas.microsoft.com/office/powerpoint/2010/main" val="9150838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승마 게임의 콘텐츠 - 승마경주…"/>
          <p:cNvSpPr txBox="1"/>
          <p:nvPr/>
        </p:nvSpPr>
        <p:spPr>
          <a:xfrm>
            <a:off x="380491" y="571499"/>
            <a:ext cx="9568325" cy="2387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</a:rPr>
              <a:t>5</a:t>
            </a:r>
            <a:r>
              <a:rPr sz="3600" b="0" dirty="0">
                <a:latin typeface="나눔고딕"/>
                <a:ea typeface="나눔고딕"/>
                <a:cs typeface="나눔고딕"/>
              </a:rPr>
              <a:t>. </a:t>
            </a:r>
            <a:r>
              <a:rPr sz="3600" b="0" dirty="0" err="1">
                <a:latin typeface="나눔고딕"/>
                <a:ea typeface="나눔고딕"/>
                <a:cs typeface="나눔고딕"/>
              </a:rPr>
              <a:t>승마</a:t>
            </a:r>
            <a:r>
              <a:rPr sz="3600" b="0" dirty="0">
                <a:latin typeface="나눔고딕"/>
                <a:ea typeface="나눔고딕"/>
                <a:cs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</a:rPr>
              <a:t>게임의</a:t>
            </a:r>
            <a:r>
              <a:rPr sz="3600" b="0" dirty="0">
                <a:latin typeface="나눔고딕"/>
                <a:ea typeface="나눔고딕"/>
                <a:cs typeface="나눔고딕"/>
              </a:rPr>
              <a:t> </a:t>
            </a:r>
            <a:r>
              <a:rPr sz="3600" b="0" dirty="0" err="1">
                <a:latin typeface="나눔고딕"/>
                <a:ea typeface="나눔고딕"/>
                <a:cs typeface="나눔고딕"/>
              </a:rPr>
              <a:t>구성</a:t>
            </a:r>
            <a:endParaRPr sz="3600" b="0" dirty="0">
              <a:latin typeface="나눔고딕"/>
              <a:ea typeface="나눔고딕"/>
              <a:cs typeface="나눔고딕"/>
            </a:endParaRPr>
          </a:p>
          <a:p>
            <a:pPr lvl="1"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  - DB </a:t>
            </a:r>
            <a:r>
              <a:rPr dirty="0" err="1"/>
              <a:t>설명</a:t>
            </a:r>
            <a:endParaRPr dirty="0"/>
          </a:p>
          <a:p>
            <a:pPr lvl="3"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- stored </a:t>
            </a:r>
            <a:r>
              <a:rPr dirty="0" err="1"/>
              <a:t>data는</a:t>
            </a:r>
            <a:r>
              <a:rPr dirty="0"/>
              <a:t> 각 </a:t>
            </a:r>
            <a:r>
              <a:rPr dirty="0" err="1"/>
              <a:t>pc에</a:t>
            </a:r>
            <a:r>
              <a:rPr dirty="0"/>
              <a:t> </a:t>
            </a:r>
            <a:r>
              <a:rPr dirty="0" err="1"/>
              <a:t>로컬로</a:t>
            </a:r>
            <a:r>
              <a:rPr dirty="0"/>
              <a:t> </a:t>
            </a:r>
            <a:r>
              <a:rPr dirty="0" err="1"/>
              <a:t>저장하고</a:t>
            </a:r>
            <a:r>
              <a:rPr dirty="0"/>
              <a:t> operation </a:t>
            </a:r>
            <a:r>
              <a:rPr dirty="0" err="1"/>
              <a:t>pc로</a:t>
            </a:r>
            <a:r>
              <a:rPr dirty="0"/>
              <a:t> shared </a:t>
            </a:r>
            <a:r>
              <a:rPr dirty="0" err="1"/>
              <a:t>한다</a:t>
            </a:r>
            <a:r>
              <a:rPr dirty="0"/>
              <a:t>. </a:t>
            </a:r>
          </a:p>
          <a:p>
            <a:pPr lvl="1"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  - </a:t>
            </a:r>
            <a:r>
              <a:rPr dirty="0" err="1"/>
              <a:t>시스템</a:t>
            </a:r>
            <a:r>
              <a:rPr dirty="0"/>
              <a:t> </a:t>
            </a:r>
            <a:r>
              <a:rPr dirty="0" err="1"/>
              <a:t>구조도와</a:t>
            </a:r>
            <a:r>
              <a:rPr dirty="0"/>
              <a:t> </a:t>
            </a:r>
            <a:r>
              <a:rPr dirty="0" err="1"/>
              <a:t>설명</a:t>
            </a:r>
            <a:endParaRPr dirty="0"/>
          </a:p>
        </p:txBody>
      </p:sp>
      <p:grpSp>
        <p:nvGrpSpPr>
          <p:cNvPr id="2" name="그룹 1"/>
          <p:cNvGrpSpPr/>
          <p:nvPr/>
        </p:nvGrpSpPr>
        <p:grpSpPr>
          <a:xfrm>
            <a:off x="2070099" y="3263855"/>
            <a:ext cx="8573171" cy="5732815"/>
            <a:chOff x="2070099" y="3263855"/>
            <a:chExt cx="8573171" cy="5732815"/>
          </a:xfrm>
        </p:grpSpPr>
        <p:sp>
          <p:nvSpPr>
            <p:cNvPr id="122" name="Server"/>
            <p:cNvSpPr/>
            <p:nvPr/>
          </p:nvSpPr>
          <p:spPr>
            <a:xfrm>
              <a:off x="2070099" y="3744565"/>
              <a:ext cx="2363541" cy="5461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lang="ko-KR" altLang="en-US" dirty="0"/>
                <a:t>통합 관리 </a:t>
              </a:r>
              <a:r>
                <a:rPr lang="en-US" dirty="0"/>
                <a:t>DB </a:t>
              </a:r>
              <a:r>
                <a:rPr dirty="0"/>
                <a:t>Server</a:t>
              </a:r>
            </a:p>
          </p:txBody>
        </p:sp>
        <p:sp>
          <p:nvSpPr>
            <p:cNvPr id="123" name="operation pc"/>
            <p:cNvSpPr/>
            <p:nvPr/>
          </p:nvSpPr>
          <p:spPr>
            <a:xfrm>
              <a:off x="5511130" y="3744565"/>
              <a:ext cx="2363540" cy="5461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operation pc</a:t>
              </a:r>
            </a:p>
          </p:txBody>
        </p:sp>
        <p:sp>
          <p:nvSpPr>
            <p:cNvPr id="124" name="Local pc1"/>
            <p:cNvSpPr/>
            <p:nvPr/>
          </p:nvSpPr>
          <p:spPr>
            <a:xfrm>
              <a:off x="5600030" y="5710975"/>
              <a:ext cx="2363540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Local pc1</a:t>
              </a:r>
            </a:p>
          </p:txBody>
        </p:sp>
        <p:sp>
          <p:nvSpPr>
            <p:cNvPr id="125" name="컴퓨터"/>
            <p:cNvSpPr/>
            <p:nvPr/>
          </p:nvSpPr>
          <p:spPr>
            <a:xfrm>
              <a:off x="6393530" y="3301713"/>
              <a:ext cx="598740" cy="48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5E5E5E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6" name="컴퓨터"/>
            <p:cNvSpPr/>
            <p:nvPr/>
          </p:nvSpPr>
          <p:spPr>
            <a:xfrm>
              <a:off x="6482430" y="5268124"/>
              <a:ext cx="598740" cy="48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5E5E5E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7" name="Local pc2"/>
            <p:cNvSpPr/>
            <p:nvPr/>
          </p:nvSpPr>
          <p:spPr>
            <a:xfrm>
              <a:off x="5600030" y="7114407"/>
              <a:ext cx="2363540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Local pc2</a:t>
              </a:r>
            </a:p>
          </p:txBody>
        </p:sp>
        <p:sp>
          <p:nvSpPr>
            <p:cNvPr id="128" name="컴퓨터"/>
            <p:cNvSpPr/>
            <p:nvPr/>
          </p:nvSpPr>
          <p:spPr>
            <a:xfrm>
              <a:off x="6482430" y="6671556"/>
              <a:ext cx="598741" cy="483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5E5E5E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9" name="Local pc…."/>
            <p:cNvSpPr/>
            <p:nvPr/>
          </p:nvSpPr>
          <p:spPr>
            <a:xfrm>
              <a:off x="5600030" y="8450519"/>
              <a:ext cx="2363540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Local pc….</a:t>
              </a:r>
            </a:p>
          </p:txBody>
        </p:sp>
        <p:sp>
          <p:nvSpPr>
            <p:cNvPr id="130" name="컴퓨터"/>
            <p:cNvSpPr/>
            <p:nvPr/>
          </p:nvSpPr>
          <p:spPr>
            <a:xfrm>
              <a:off x="6482430" y="8007668"/>
              <a:ext cx="598741" cy="483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5E5E5E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1" name="선"/>
            <p:cNvSpPr/>
            <p:nvPr/>
          </p:nvSpPr>
          <p:spPr>
            <a:xfrm>
              <a:off x="4470400" y="4017640"/>
              <a:ext cx="1003970" cy="1"/>
            </a:xfrm>
            <a:prstGeom prst="line">
              <a:avLst/>
            </a:pr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2" name="Real time server"/>
            <p:cNvSpPr/>
            <p:nvPr/>
          </p:nvSpPr>
          <p:spPr>
            <a:xfrm>
              <a:off x="8279730" y="4561471"/>
              <a:ext cx="2363540" cy="5461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Real time server</a:t>
              </a:r>
            </a:p>
          </p:txBody>
        </p:sp>
        <p:sp>
          <p:nvSpPr>
            <p:cNvPr id="133" name="선"/>
            <p:cNvSpPr/>
            <p:nvPr/>
          </p:nvSpPr>
          <p:spPr>
            <a:xfrm>
              <a:off x="6781800" y="4431888"/>
              <a:ext cx="1" cy="728781"/>
            </a:xfrm>
            <a:prstGeom prst="line">
              <a:avLst/>
            </a:pr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4" name="선"/>
            <p:cNvSpPr/>
            <p:nvPr/>
          </p:nvSpPr>
          <p:spPr>
            <a:xfrm>
              <a:off x="6871350" y="4834546"/>
              <a:ext cx="1373440" cy="1"/>
            </a:xfrm>
            <a:prstGeom prst="line">
              <a:avLst/>
            </a:pr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5" name="선"/>
            <p:cNvSpPr/>
            <p:nvPr/>
          </p:nvSpPr>
          <p:spPr>
            <a:xfrm>
              <a:off x="6781800" y="6351192"/>
              <a:ext cx="0" cy="232649"/>
            </a:xfrm>
            <a:prstGeom prst="line">
              <a:avLst/>
            </a:pr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6" name="선"/>
            <p:cNvSpPr/>
            <p:nvPr/>
          </p:nvSpPr>
          <p:spPr>
            <a:xfrm>
              <a:off x="6781800" y="7720964"/>
              <a:ext cx="1" cy="232649"/>
            </a:xfrm>
            <a:prstGeom prst="line">
              <a:avLst/>
            </a:pr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7" name="Machine"/>
            <p:cNvSpPr/>
            <p:nvPr/>
          </p:nvSpPr>
          <p:spPr>
            <a:xfrm>
              <a:off x="2276745" y="6213229"/>
              <a:ext cx="1950250" cy="139982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dirty="0"/>
                <a:t>Machine</a:t>
              </a:r>
              <a:endParaRPr lang="en-US" dirty="0"/>
            </a:p>
            <a:p>
              <a:r>
                <a:rPr lang="en-US" dirty="0"/>
                <a:t>(Horseback Riding Simulator)</a:t>
              </a:r>
              <a:endParaRPr dirty="0"/>
            </a:p>
          </p:txBody>
        </p:sp>
        <p:pic>
          <p:nvPicPr>
            <p:cNvPr id="138" name="스크린샷 2019-01-29 오후 6.44.13.png" descr="스크린샷 2019-01-29 오후 6.44.13.png"/>
            <p:cNvPicPr>
              <a:picLocks noChangeAspect="1"/>
            </p:cNvPicPr>
            <p:nvPr/>
          </p:nvPicPr>
          <p:blipFill>
            <a:blip r:embed="rId2"/>
            <a:srcRect l="5721" t="6050" r="6402" b="4326"/>
            <a:stretch>
              <a:fillRect/>
            </a:stretch>
          </p:blipFill>
          <p:spPr>
            <a:xfrm>
              <a:off x="9126519" y="4122359"/>
              <a:ext cx="669962" cy="55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40" extrusionOk="0">
                  <a:moveTo>
                    <a:pt x="11617" y="4"/>
                  </a:moveTo>
                  <a:cubicBezTo>
                    <a:pt x="10306" y="48"/>
                    <a:pt x="9215" y="475"/>
                    <a:pt x="8115" y="1350"/>
                  </a:cubicBezTo>
                  <a:cubicBezTo>
                    <a:pt x="7841" y="1568"/>
                    <a:pt x="7182" y="2215"/>
                    <a:pt x="7106" y="2345"/>
                  </a:cubicBezTo>
                  <a:cubicBezTo>
                    <a:pt x="7078" y="2392"/>
                    <a:pt x="6952" y="2564"/>
                    <a:pt x="6825" y="2727"/>
                  </a:cubicBezTo>
                  <a:lnTo>
                    <a:pt x="6594" y="3018"/>
                  </a:lnTo>
                  <a:lnTo>
                    <a:pt x="6416" y="2972"/>
                  </a:lnTo>
                  <a:cubicBezTo>
                    <a:pt x="6146" y="2910"/>
                    <a:pt x="5391" y="2932"/>
                    <a:pt x="5061" y="3002"/>
                  </a:cubicBezTo>
                  <a:cubicBezTo>
                    <a:pt x="4903" y="3036"/>
                    <a:pt x="4618" y="3112"/>
                    <a:pt x="4435" y="3186"/>
                  </a:cubicBezTo>
                  <a:cubicBezTo>
                    <a:pt x="3050" y="3740"/>
                    <a:pt x="2028" y="5132"/>
                    <a:pt x="1713" y="6872"/>
                  </a:cubicBezTo>
                  <a:cubicBezTo>
                    <a:pt x="1684" y="7030"/>
                    <a:pt x="1646" y="7429"/>
                    <a:pt x="1636" y="7759"/>
                  </a:cubicBezTo>
                  <a:lnTo>
                    <a:pt x="1623" y="8356"/>
                  </a:lnTo>
                  <a:lnTo>
                    <a:pt x="1316" y="8647"/>
                  </a:lnTo>
                  <a:cubicBezTo>
                    <a:pt x="476" y="9412"/>
                    <a:pt x="0" y="10564"/>
                    <a:pt x="0" y="11843"/>
                  </a:cubicBezTo>
                  <a:cubicBezTo>
                    <a:pt x="0" y="13808"/>
                    <a:pt x="1139" y="15439"/>
                    <a:pt x="2760" y="15790"/>
                  </a:cubicBezTo>
                  <a:cubicBezTo>
                    <a:pt x="2947" y="15830"/>
                    <a:pt x="3337" y="15848"/>
                    <a:pt x="4269" y="15851"/>
                  </a:cubicBezTo>
                  <a:lnTo>
                    <a:pt x="5521" y="15851"/>
                  </a:lnTo>
                  <a:lnTo>
                    <a:pt x="5534" y="12012"/>
                  </a:lnTo>
                  <a:lnTo>
                    <a:pt x="5534" y="8157"/>
                  </a:lnTo>
                  <a:lnTo>
                    <a:pt x="5636" y="7943"/>
                  </a:lnTo>
                  <a:cubicBezTo>
                    <a:pt x="6051" y="6999"/>
                    <a:pt x="7282" y="6384"/>
                    <a:pt x="9317" y="6092"/>
                  </a:cubicBezTo>
                  <a:cubicBezTo>
                    <a:pt x="9969" y="5998"/>
                    <a:pt x="11604" y="5998"/>
                    <a:pt x="12256" y="6092"/>
                  </a:cubicBezTo>
                  <a:cubicBezTo>
                    <a:pt x="14290" y="6384"/>
                    <a:pt x="15534" y="6999"/>
                    <a:pt x="15949" y="7943"/>
                  </a:cubicBezTo>
                  <a:lnTo>
                    <a:pt x="16039" y="8157"/>
                  </a:lnTo>
                  <a:lnTo>
                    <a:pt x="16052" y="12012"/>
                  </a:lnTo>
                  <a:lnTo>
                    <a:pt x="16065" y="15851"/>
                  </a:lnTo>
                  <a:lnTo>
                    <a:pt x="16640" y="15851"/>
                  </a:lnTo>
                  <a:cubicBezTo>
                    <a:pt x="17630" y="15850"/>
                    <a:pt x="18231" y="15711"/>
                    <a:pt x="18953" y="15300"/>
                  </a:cubicBezTo>
                  <a:cubicBezTo>
                    <a:pt x="20252" y="14561"/>
                    <a:pt x="21170" y="13158"/>
                    <a:pt x="21496" y="11415"/>
                  </a:cubicBezTo>
                  <a:cubicBezTo>
                    <a:pt x="21595" y="10887"/>
                    <a:pt x="21600" y="9724"/>
                    <a:pt x="21509" y="9212"/>
                  </a:cubicBezTo>
                  <a:cubicBezTo>
                    <a:pt x="21197" y="7462"/>
                    <a:pt x="20300" y="6040"/>
                    <a:pt x="19017" y="5281"/>
                  </a:cubicBezTo>
                  <a:cubicBezTo>
                    <a:pt x="18730" y="5112"/>
                    <a:pt x="18451" y="4987"/>
                    <a:pt x="17982" y="4822"/>
                  </a:cubicBezTo>
                  <a:cubicBezTo>
                    <a:pt x="17959" y="4815"/>
                    <a:pt x="17887" y="4686"/>
                    <a:pt x="17828" y="4532"/>
                  </a:cubicBezTo>
                  <a:cubicBezTo>
                    <a:pt x="17221" y="2938"/>
                    <a:pt x="16098" y="1574"/>
                    <a:pt x="14735" y="784"/>
                  </a:cubicBezTo>
                  <a:cubicBezTo>
                    <a:pt x="13737" y="206"/>
                    <a:pt x="12796" y="-35"/>
                    <a:pt x="11617" y="4"/>
                  </a:cubicBezTo>
                  <a:close/>
                  <a:moveTo>
                    <a:pt x="10786" y="6474"/>
                  </a:moveTo>
                  <a:cubicBezTo>
                    <a:pt x="9099" y="6474"/>
                    <a:pt x="7735" y="6781"/>
                    <a:pt x="6786" y="7346"/>
                  </a:cubicBezTo>
                  <a:cubicBezTo>
                    <a:pt x="6482" y="7527"/>
                    <a:pt x="6380" y="7600"/>
                    <a:pt x="6198" y="7805"/>
                  </a:cubicBezTo>
                  <a:cubicBezTo>
                    <a:pt x="5775" y="8284"/>
                    <a:pt x="5829" y="8872"/>
                    <a:pt x="6339" y="9335"/>
                  </a:cubicBezTo>
                  <a:cubicBezTo>
                    <a:pt x="6907" y="9851"/>
                    <a:pt x="8056" y="10259"/>
                    <a:pt x="9342" y="10421"/>
                  </a:cubicBezTo>
                  <a:cubicBezTo>
                    <a:pt x="9518" y="10443"/>
                    <a:pt x="9702" y="10474"/>
                    <a:pt x="9764" y="10482"/>
                  </a:cubicBezTo>
                  <a:cubicBezTo>
                    <a:pt x="10045" y="10521"/>
                    <a:pt x="12037" y="10475"/>
                    <a:pt x="12371" y="10421"/>
                  </a:cubicBezTo>
                  <a:cubicBezTo>
                    <a:pt x="14772" y="10029"/>
                    <a:pt x="16019" y="9131"/>
                    <a:pt x="15579" y="8111"/>
                  </a:cubicBezTo>
                  <a:cubicBezTo>
                    <a:pt x="15465" y="7847"/>
                    <a:pt x="15208" y="7590"/>
                    <a:pt x="14799" y="7346"/>
                  </a:cubicBezTo>
                  <a:cubicBezTo>
                    <a:pt x="13850" y="6781"/>
                    <a:pt x="12473" y="6474"/>
                    <a:pt x="10786" y="6474"/>
                  </a:cubicBezTo>
                  <a:close/>
                  <a:moveTo>
                    <a:pt x="15681" y="9610"/>
                  </a:moveTo>
                  <a:lnTo>
                    <a:pt x="15604" y="9687"/>
                  </a:lnTo>
                  <a:cubicBezTo>
                    <a:pt x="15104" y="10226"/>
                    <a:pt x="13987" y="10707"/>
                    <a:pt x="12716" y="10926"/>
                  </a:cubicBezTo>
                  <a:cubicBezTo>
                    <a:pt x="10185" y="11361"/>
                    <a:pt x="7381" y="10899"/>
                    <a:pt x="6147" y="9840"/>
                  </a:cubicBezTo>
                  <a:lnTo>
                    <a:pt x="5904" y="9625"/>
                  </a:lnTo>
                  <a:lnTo>
                    <a:pt x="5904" y="10956"/>
                  </a:lnTo>
                  <a:cubicBezTo>
                    <a:pt x="5904" y="11752"/>
                    <a:pt x="5923" y="12339"/>
                    <a:pt x="5943" y="12425"/>
                  </a:cubicBezTo>
                  <a:cubicBezTo>
                    <a:pt x="6020" y="12760"/>
                    <a:pt x="6309" y="13083"/>
                    <a:pt x="6812" y="13373"/>
                  </a:cubicBezTo>
                  <a:cubicBezTo>
                    <a:pt x="7461" y="13748"/>
                    <a:pt x="8347" y="14014"/>
                    <a:pt x="9342" y="14138"/>
                  </a:cubicBezTo>
                  <a:cubicBezTo>
                    <a:pt x="9518" y="14160"/>
                    <a:pt x="9702" y="14175"/>
                    <a:pt x="9764" y="14184"/>
                  </a:cubicBezTo>
                  <a:cubicBezTo>
                    <a:pt x="9825" y="14192"/>
                    <a:pt x="10360" y="14205"/>
                    <a:pt x="10940" y="14199"/>
                  </a:cubicBezTo>
                  <a:cubicBezTo>
                    <a:pt x="12031" y="14189"/>
                    <a:pt x="12412" y="14151"/>
                    <a:pt x="13125" y="13985"/>
                  </a:cubicBezTo>
                  <a:cubicBezTo>
                    <a:pt x="14544" y="13655"/>
                    <a:pt x="15495" y="13062"/>
                    <a:pt x="15643" y="12425"/>
                  </a:cubicBezTo>
                  <a:cubicBezTo>
                    <a:pt x="15663" y="12339"/>
                    <a:pt x="15681" y="11742"/>
                    <a:pt x="15681" y="10941"/>
                  </a:cubicBezTo>
                  <a:lnTo>
                    <a:pt x="15681" y="9610"/>
                  </a:lnTo>
                  <a:close/>
                  <a:moveTo>
                    <a:pt x="5904" y="13297"/>
                  </a:moveTo>
                  <a:lnTo>
                    <a:pt x="5917" y="14704"/>
                  </a:lnTo>
                  <a:lnTo>
                    <a:pt x="5917" y="16111"/>
                  </a:lnTo>
                  <a:lnTo>
                    <a:pt x="6019" y="16295"/>
                  </a:lnTo>
                  <a:cubicBezTo>
                    <a:pt x="6382" y="16995"/>
                    <a:pt x="7707" y="17604"/>
                    <a:pt x="9342" y="17809"/>
                  </a:cubicBezTo>
                  <a:cubicBezTo>
                    <a:pt x="9518" y="17831"/>
                    <a:pt x="9702" y="17846"/>
                    <a:pt x="9764" y="17855"/>
                  </a:cubicBezTo>
                  <a:cubicBezTo>
                    <a:pt x="10050" y="17894"/>
                    <a:pt x="12038" y="17848"/>
                    <a:pt x="12371" y="17794"/>
                  </a:cubicBezTo>
                  <a:cubicBezTo>
                    <a:pt x="14079" y="17513"/>
                    <a:pt x="15213" y="16979"/>
                    <a:pt x="15566" y="16295"/>
                  </a:cubicBezTo>
                  <a:lnTo>
                    <a:pt x="15656" y="16111"/>
                  </a:lnTo>
                  <a:lnTo>
                    <a:pt x="15668" y="14704"/>
                  </a:lnTo>
                  <a:lnTo>
                    <a:pt x="15681" y="13297"/>
                  </a:lnTo>
                  <a:lnTo>
                    <a:pt x="15464" y="13480"/>
                  </a:lnTo>
                  <a:cubicBezTo>
                    <a:pt x="14548" y="14277"/>
                    <a:pt x="12815" y="14750"/>
                    <a:pt x="10786" y="14750"/>
                  </a:cubicBezTo>
                  <a:cubicBezTo>
                    <a:pt x="8761" y="14750"/>
                    <a:pt x="7036" y="14276"/>
                    <a:pt x="6122" y="13480"/>
                  </a:cubicBezTo>
                  <a:lnTo>
                    <a:pt x="5904" y="13297"/>
                  </a:lnTo>
                  <a:close/>
                  <a:moveTo>
                    <a:pt x="5904" y="16968"/>
                  </a:moveTo>
                  <a:lnTo>
                    <a:pt x="5917" y="18375"/>
                  </a:lnTo>
                  <a:lnTo>
                    <a:pt x="5917" y="19782"/>
                  </a:lnTo>
                  <a:lnTo>
                    <a:pt x="6019" y="19966"/>
                  </a:lnTo>
                  <a:cubicBezTo>
                    <a:pt x="6382" y="20666"/>
                    <a:pt x="7707" y="21260"/>
                    <a:pt x="9342" y="21465"/>
                  </a:cubicBezTo>
                  <a:cubicBezTo>
                    <a:pt x="9518" y="21487"/>
                    <a:pt x="9702" y="21518"/>
                    <a:pt x="9764" y="21526"/>
                  </a:cubicBezTo>
                  <a:cubicBezTo>
                    <a:pt x="10050" y="21565"/>
                    <a:pt x="12038" y="21520"/>
                    <a:pt x="12371" y="21465"/>
                  </a:cubicBezTo>
                  <a:cubicBezTo>
                    <a:pt x="14079" y="21184"/>
                    <a:pt x="15213" y="20650"/>
                    <a:pt x="15566" y="19966"/>
                  </a:cubicBezTo>
                  <a:lnTo>
                    <a:pt x="15656" y="19782"/>
                  </a:lnTo>
                  <a:lnTo>
                    <a:pt x="15668" y="18375"/>
                  </a:lnTo>
                  <a:lnTo>
                    <a:pt x="15681" y="16968"/>
                  </a:lnTo>
                  <a:lnTo>
                    <a:pt x="15464" y="17151"/>
                  </a:lnTo>
                  <a:cubicBezTo>
                    <a:pt x="14549" y="17947"/>
                    <a:pt x="12808" y="18421"/>
                    <a:pt x="10786" y="18421"/>
                  </a:cubicBezTo>
                  <a:cubicBezTo>
                    <a:pt x="8761" y="18421"/>
                    <a:pt x="7036" y="17947"/>
                    <a:pt x="6122" y="17151"/>
                  </a:cubicBezTo>
                  <a:lnTo>
                    <a:pt x="5904" y="16968"/>
                  </a:lnTo>
                  <a:close/>
                </a:path>
              </a:pathLst>
            </a:custGeom>
            <a:ln w="12700">
              <a:miter lim="400000"/>
            </a:ln>
          </p:spPr>
        </p:pic>
        <p:pic>
          <p:nvPicPr>
            <p:cNvPr id="139" name="스크린샷 2019-01-29 오후 6.44.13.png" descr="스크린샷 2019-01-29 오후 6.44.13.png"/>
            <p:cNvPicPr>
              <a:picLocks noChangeAspect="1"/>
            </p:cNvPicPr>
            <p:nvPr/>
          </p:nvPicPr>
          <p:blipFill>
            <a:blip r:embed="rId2"/>
            <a:srcRect l="5721" t="6050" r="6402" b="4326"/>
            <a:stretch>
              <a:fillRect/>
            </a:stretch>
          </p:blipFill>
          <p:spPr>
            <a:xfrm>
              <a:off x="2916889" y="3263855"/>
              <a:ext cx="669962" cy="558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40" extrusionOk="0">
                  <a:moveTo>
                    <a:pt x="11617" y="4"/>
                  </a:moveTo>
                  <a:cubicBezTo>
                    <a:pt x="10306" y="48"/>
                    <a:pt x="9215" y="475"/>
                    <a:pt x="8115" y="1350"/>
                  </a:cubicBezTo>
                  <a:cubicBezTo>
                    <a:pt x="7841" y="1568"/>
                    <a:pt x="7182" y="2215"/>
                    <a:pt x="7106" y="2345"/>
                  </a:cubicBezTo>
                  <a:cubicBezTo>
                    <a:pt x="7078" y="2392"/>
                    <a:pt x="6952" y="2564"/>
                    <a:pt x="6825" y="2727"/>
                  </a:cubicBezTo>
                  <a:lnTo>
                    <a:pt x="6594" y="3018"/>
                  </a:lnTo>
                  <a:lnTo>
                    <a:pt x="6416" y="2972"/>
                  </a:lnTo>
                  <a:cubicBezTo>
                    <a:pt x="6146" y="2910"/>
                    <a:pt x="5391" y="2932"/>
                    <a:pt x="5061" y="3002"/>
                  </a:cubicBezTo>
                  <a:cubicBezTo>
                    <a:pt x="4903" y="3036"/>
                    <a:pt x="4618" y="3112"/>
                    <a:pt x="4435" y="3186"/>
                  </a:cubicBezTo>
                  <a:cubicBezTo>
                    <a:pt x="3050" y="3740"/>
                    <a:pt x="2028" y="5132"/>
                    <a:pt x="1713" y="6872"/>
                  </a:cubicBezTo>
                  <a:cubicBezTo>
                    <a:pt x="1684" y="7030"/>
                    <a:pt x="1646" y="7429"/>
                    <a:pt x="1636" y="7759"/>
                  </a:cubicBezTo>
                  <a:lnTo>
                    <a:pt x="1623" y="8356"/>
                  </a:lnTo>
                  <a:lnTo>
                    <a:pt x="1316" y="8647"/>
                  </a:lnTo>
                  <a:cubicBezTo>
                    <a:pt x="476" y="9412"/>
                    <a:pt x="0" y="10564"/>
                    <a:pt x="0" y="11843"/>
                  </a:cubicBezTo>
                  <a:cubicBezTo>
                    <a:pt x="0" y="13808"/>
                    <a:pt x="1139" y="15439"/>
                    <a:pt x="2760" y="15790"/>
                  </a:cubicBezTo>
                  <a:cubicBezTo>
                    <a:pt x="2947" y="15830"/>
                    <a:pt x="3337" y="15848"/>
                    <a:pt x="4269" y="15851"/>
                  </a:cubicBezTo>
                  <a:lnTo>
                    <a:pt x="5521" y="15851"/>
                  </a:lnTo>
                  <a:lnTo>
                    <a:pt x="5534" y="12012"/>
                  </a:lnTo>
                  <a:lnTo>
                    <a:pt x="5534" y="8157"/>
                  </a:lnTo>
                  <a:lnTo>
                    <a:pt x="5636" y="7943"/>
                  </a:lnTo>
                  <a:cubicBezTo>
                    <a:pt x="6051" y="6999"/>
                    <a:pt x="7282" y="6384"/>
                    <a:pt x="9317" y="6092"/>
                  </a:cubicBezTo>
                  <a:cubicBezTo>
                    <a:pt x="9969" y="5998"/>
                    <a:pt x="11604" y="5998"/>
                    <a:pt x="12256" y="6092"/>
                  </a:cubicBezTo>
                  <a:cubicBezTo>
                    <a:pt x="14290" y="6384"/>
                    <a:pt x="15534" y="6999"/>
                    <a:pt x="15949" y="7943"/>
                  </a:cubicBezTo>
                  <a:lnTo>
                    <a:pt x="16039" y="8157"/>
                  </a:lnTo>
                  <a:lnTo>
                    <a:pt x="16052" y="12012"/>
                  </a:lnTo>
                  <a:lnTo>
                    <a:pt x="16065" y="15851"/>
                  </a:lnTo>
                  <a:lnTo>
                    <a:pt x="16640" y="15851"/>
                  </a:lnTo>
                  <a:cubicBezTo>
                    <a:pt x="17630" y="15850"/>
                    <a:pt x="18231" y="15711"/>
                    <a:pt x="18953" y="15300"/>
                  </a:cubicBezTo>
                  <a:cubicBezTo>
                    <a:pt x="20252" y="14561"/>
                    <a:pt x="21170" y="13158"/>
                    <a:pt x="21496" y="11415"/>
                  </a:cubicBezTo>
                  <a:cubicBezTo>
                    <a:pt x="21595" y="10887"/>
                    <a:pt x="21600" y="9724"/>
                    <a:pt x="21509" y="9212"/>
                  </a:cubicBezTo>
                  <a:cubicBezTo>
                    <a:pt x="21197" y="7462"/>
                    <a:pt x="20300" y="6040"/>
                    <a:pt x="19017" y="5281"/>
                  </a:cubicBezTo>
                  <a:cubicBezTo>
                    <a:pt x="18730" y="5112"/>
                    <a:pt x="18451" y="4987"/>
                    <a:pt x="17982" y="4822"/>
                  </a:cubicBezTo>
                  <a:cubicBezTo>
                    <a:pt x="17959" y="4815"/>
                    <a:pt x="17887" y="4686"/>
                    <a:pt x="17828" y="4532"/>
                  </a:cubicBezTo>
                  <a:cubicBezTo>
                    <a:pt x="17221" y="2938"/>
                    <a:pt x="16098" y="1574"/>
                    <a:pt x="14735" y="784"/>
                  </a:cubicBezTo>
                  <a:cubicBezTo>
                    <a:pt x="13737" y="206"/>
                    <a:pt x="12796" y="-35"/>
                    <a:pt x="11617" y="4"/>
                  </a:cubicBezTo>
                  <a:close/>
                  <a:moveTo>
                    <a:pt x="10786" y="6474"/>
                  </a:moveTo>
                  <a:cubicBezTo>
                    <a:pt x="9099" y="6474"/>
                    <a:pt x="7735" y="6781"/>
                    <a:pt x="6786" y="7346"/>
                  </a:cubicBezTo>
                  <a:cubicBezTo>
                    <a:pt x="6482" y="7527"/>
                    <a:pt x="6380" y="7600"/>
                    <a:pt x="6198" y="7805"/>
                  </a:cubicBezTo>
                  <a:cubicBezTo>
                    <a:pt x="5775" y="8284"/>
                    <a:pt x="5829" y="8872"/>
                    <a:pt x="6339" y="9335"/>
                  </a:cubicBezTo>
                  <a:cubicBezTo>
                    <a:pt x="6907" y="9851"/>
                    <a:pt x="8056" y="10259"/>
                    <a:pt x="9342" y="10421"/>
                  </a:cubicBezTo>
                  <a:cubicBezTo>
                    <a:pt x="9518" y="10443"/>
                    <a:pt x="9702" y="10474"/>
                    <a:pt x="9764" y="10482"/>
                  </a:cubicBezTo>
                  <a:cubicBezTo>
                    <a:pt x="10045" y="10521"/>
                    <a:pt x="12037" y="10475"/>
                    <a:pt x="12371" y="10421"/>
                  </a:cubicBezTo>
                  <a:cubicBezTo>
                    <a:pt x="14772" y="10029"/>
                    <a:pt x="16019" y="9131"/>
                    <a:pt x="15579" y="8111"/>
                  </a:cubicBezTo>
                  <a:cubicBezTo>
                    <a:pt x="15465" y="7847"/>
                    <a:pt x="15208" y="7590"/>
                    <a:pt x="14799" y="7346"/>
                  </a:cubicBezTo>
                  <a:cubicBezTo>
                    <a:pt x="13850" y="6781"/>
                    <a:pt x="12473" y="6474"/>
                    <a:pt x="10786" y="6474"/>
                  </a:cubicBezTo>
                  <a:close/>
                  <a:moveTo>
                    <a:pt x="15681" y="9610"/>
                  </a:moveTo>
                  <a:lnTo>
                    <a:pt x="15604" y="9687"/>
                  </a:lnTo>
                  <a:cubicBezTo>
                    <a:pt x="15104" y="10226"/>
                    <a:pt x="13987" y="10707"/>
                    <a:pt x="12716" y="10926"/>
                  </a:cubicBezTo>
                  <a:cubicBezTo>
                    <a:pt x="10185" y="11361"/>
                    <a:pt x="7381" y="10899"/>
                    <a:pt x="6147" y="9840"/>
                  </a:cubicBezTo>
                  <a:lnTo>
                    <a:pt x="5904" y="9625"/>
                  </a:lnTo>
                  <a:lnTo>
                    <a:pt x="5904" y="10956"/>
                  </a:lnTo>
                  <a:cubicBezTo>
                    <a:pt x="5904" y="11752"/>
                    <a:pt x="5923" y="12339"/>
                    <a:pt x="5943" y="12425"/>
                  </a:cubicBezTo>
                  <a:cubicBezTo>
                    <a:pt x="6020" y="12760"/>
                    <a:pt x="6309" y="13083"/>
                    <a:pt x="6812" y="13373"/>
                  </a:cubicBezTo>
                  <a:cubicBezTo>
                    <a:pt x="7461" y="13748"/>
                    <a:pt x="8347" y="14014"/>
                    <a:pt x="9342" y="14138"/>
                  </a:cubicBezTo>
                  <a:cubicBezTo>
                    <a:pt x="9518" y="14160"/>
                    <a:pt x="9702" y="14175"/>
                    <a:pt x="9764" y="14184"/>
                  </a:cubicBezTo>
                  <a:cubicBezTo>
                    <a:pt x="9825" y="14192"/>
                    <a:pt x="10360" y="14205"/>
                    <a:pt x="10940" y="14199"/>
                  </a:cubicBezTo>
                  <a:cubicBezTo>
                    <a:pt x="12031" y="14189"/>
                    <a:pt x="12412" y="14151"/>
                    <a:pt x="13125" y="13985"/>
                  </a:cubicBezTo>
                  <a:cubicBezTo>
                    <a:pt x="14544" y="13655"/>
                    <a:pt x="15495" y="13062"/>
                    <a:pt x="15643" y="12425"/>
                  </a:cubicBezTo>
                  <a:cubicBezTo>
                    <a:pt x="15663" y="12339"/>
                    <a:pt x="15681" y="11742"/>
                    <a:pt x="15681" y="10941"/>
                  </a:cubicBezTo>
                  <a:lnTo>
                    <a:pt x="15681" y="9610"/>
                  </a:lnTo>
                  <a:close/>
                  <a:moveTo>
                    <a:pt x="5904" y="13297"/>
                  </a:moveTo>
                  <a:lnTo>
                    <a:pt x="5917" y="14704"/>
                  </a:lnTo>
                  <a:lnTo>
                    <a:pt x="5917" y="16111"/>
                  </a:lnTo>
                  <a:lnTo>
                    <a:pt x="6019" y="16295"/>
                  </a:lnTo>
                  <a:cubicBezTo>
                    <a:pt x="6382" y="16995"/>
                    <a:pt x="7707" y="17604"/>
                    <a:pt x="9342" y="17809"/>
                  </a:cubicBezTo>
                  <a:cubicBezTo>
                    <a:pt x="9518" y="17831"/>
                    <a:pt x="9702" y="17846"/>
                    <a:pt x="9764" y="17855"/>
                  </a:cubicBezTo>
                  <a:cubicBezTo>
                    <a:pt x="10050" y="17894"/>
                    <a:pt x="12038" y="17848"/>
                    <a:pt x="12371" y="17794"/>
                  </a:cubicBezTo>
                  <a:cubicBezTo>
                    <a:pt x="14079" y="17513"/>
                    <a:pt x="15213" y="16979"/>
                    <a:pt x="15566" y="16295"/>
                  </a:cubicBezTo>
                  <a:lnTo>
                    <a:pt x="15656" y="16111"/>
                  </a:lnTo>
                  <a:lnTo>
                    <a:pt x="15668" y="14704"/>
                  </a:lnTo>
                  <a:lnTo>
                    <a:pt x="15681" y="13297"/>
                  </a:lnTo>
                  <a:lnTo>
                    <a:pt x="15464" y="13480"/>
                  </a:lnTo>
                  <a:cubicBezTo>
                    <a:pt x="14548" y="14277"/>
                    <a:pt x="12815" y="14750"/>
                    <a:pt x="10786" y="14750"/>
                  </a:cubicBezTo>
                  <a:cubicBezTo>
                    <a:pt x="8761" y="14750"/>
                    <a:pt x="7036" y="14276"/>
                    <a:pt x="6122" y="13480"/>
                  </a:cubicBezTo>
                  <a:lnTo>
                    <a:pt x="5904" y="13297"/>
                  </a:lnTo>
                  <a:close/>
                  <a:moveTo>
                    <a:pt x="5904" y="16968"/>
                  </a:moveTo>
                  <a:lnTo>
                    <a:pt x="5917" y="18375"/>
                  </a:lnTo>
                  <a:lnTo>
                    <a:pt x="5917" y="19782"/>
                  </a:lnTo>
                  <a:lnTo>
                    <a:pt x="6019" y="19966"/>
                  </a:lnTo>
                  <a:cubicBezTo>
                    <a:pt x="6382" y="20666"/>
                    <a:pt x="7707" y="21260"/>
                    <a:pt x="9342" y="21465"/>
                  </a:cubicBezTo>
                  <a:cubicBezTo>
                    <a:pt x="9518" y="21487"/>
                    <a:pt x="9702" y="21518"/>
                    <a:pt x="9764" y="21526"/>
                  </a:cubicBezTo>
                  <a:cubicBezTo>
                    <a:pt x="10050" y="21565"/>
                    <a:pt x="12038" y="21520"/>
                    <a:pt x="12371" y="21465"/>
                  </a:cubicBezTo>
                  <a:cubicBezTo>
                    <a:pt x="14079" y="21184"/>
                    <a:pt x="15213" y="20650"/>
                    <a:pt x="15566" y="19966"/>
                  </a:cubicBezTo>
                  <a:lnTo>
                    <a:pt x="15656" y="19782"/>
                  </a:lnTo>
                  <a:lnTo>
                    <a:pt x="15668" y="18375"/>
                  </a:lnTo>
                  <a:lnTo>
                    <a:pt x="15681" y="16968"/>
                  </a:lnTo>
                  <a:lnTo>
                    <a:pt x="15464" y="17151"/>
                  </a:lnTo>
                  <a:cubicBezTo>
                    <a:pt x="14549" y="17947"/>
                    <a:pt x="12808" y="18421"/>
                    <a:pt x="10786" y="18421"/>
                  </a:cubicBezTo>
                  <a:cubicBezTo>
                    <a:pt x="8761" y="18421"/>
                    <a:pt x="7036" y="17947"/>
                    <a:pt x="6122" y="17151"/>
                  </a:cubicBezTo>
                  <a:lnTo>
                    <a:pt x="5904" y="16968"/>
                  </a:lnTo>
                  <a:close/>
                </a:path>
              </a:pathLst>
            </a:custGeom>
            <a:ln w="12700">
              <a:miter lim="400000"/>
            </a:ln>
          </p:spPr>
        </p:pic>
        <p:pic>
          <p:nvPicPr>
            <p:cNvPr id="140" name="Unknown.png" descr="Unknown.png"/>
            <p:cNvPicPr>
              <a:picLocks noChangeAspect="1"/>
            </p:cNvPicPr>
            <p:nvPr/>
          </p:nvPicPr>
          <p:blipFill>
            <a:blip r:embed="rId3"/>
            <a:srcRect l="27994" t="2567" r="28060" b="1898"/>
            <a:stretch>
              <a:fillRect/>
            </a:stretch>
          </p:blipFill>
          <p:spPr>
            <a:xfrm flipH="1">
              <a:off x="2916818" y="5742645"/>
              <a:ext cx="670103" cy="76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572" extrusionOk="0">
                  <a:moveTo>
                    <a:pt x="16476" y="0"/>
                  </a:moveTo>
                  <a:lnTo>
                    <a:pt x="15716" y="481"/>
                  </a:lnTo>
                  <a:cubicBezTo>
                    <a:pt x="15296" y="747"/>
                    <a:pt x="14685" y="1233"/>
                    <a:pt x="14361" y="1554"/>
                  </a:cubicBezTo>
                  <a:cubicBezTo>
                    <a:pt x="13800" y="2108"/>
                    <a:pt x="13742" y="2131"/>
                    <a:pt x="13145" y="2034"/>
                  </a:cubicBezTo>
                  <a:cubicBezTo>
                    <a:pt x="12077" y="1861"/>
                    <a:pt x="10275" y="1904"/>
                    <a:pt x="9093" y="2135"/>
                  </a:cubicBezTo>
                  <a:cubicBezTo>
                    <a:pt x="7805" y="2386"/>
                    <a:pt x="5704" y="3231"/>
                    <a:pt x="4926" y="3811"/>
                  </a:cubicBezTo>
                  <a:lnTo>
                    <a:pt x="4394" y="4203"/>
                  </a:lnTo>
                  <a:lnTo>
                    <a:pt x="5129" y="4147"/>
                  </a:lnTo>
                  <a:cubicBezTo>
                    <a:pt x="6377" y="4059"/>
                    <a:pt x="6289" y="4298"/>
                    <a:pt x="4673" y="5309"/>
                  </a:cubicBezTo>
                  <a:cubicBezTo>
                    <a:pt x="2817" y="6470"/>
                    <a:pt x="1144" y="8007"/>
                    <a:pt x="494" y="9143"/>
                  </a:cubicBezTo>
                  <a:lnTo>
                    <a:pt x="0" y="10004"/>
                  </a:lnTo>
                  <a:lnTo>
                    <a:pt x="418" y="9758"/>
                  </a:lnTo>
                  <a:cubicBezTo>
                    <a:pt x="977" y="9434"/>
                    <a:pt x="2052" y="9107"/>
                    <a:pt x="2140" y="9232"/>
                  </a:cubicBezTo>
                  <a:cubicBezTo>
                    <a:pt x="2179" y="9287"/>
                    <a:pt x="2074" y="9681"/>
                    <a:pt x="1912" y="10104"/>
                  </a:cubicBezTo>
                  <a:cubicBezTo>
                    <a:pt x="1069" y="12308"/>
                    <a:pt x="1584" y="14849"/>
                    <a:pt x="3331" y="17090"/>
                  </a:cubicBezTo>
                  <a:cubicBezTo>
                    <a:pt x="5021" y="19258"/>
                    <a:pt x="8326" y="20800"/>
                    <a:pt x="12512" y="21382"/>
                  </a:cubicBezTo>
                  <a:cubicBezTo>
                    <a:pt x="13202" y="21478"/>
                    <a:pt x="13810" y="21565"/>
                    <a:pt x="13867" y="21572"/>
                  </a:cubicBezTo>
                  <a:cubicBezTo>
                    <a:pt x="14078" y="21600"/>
                    <a:pt x="14358" y="19647"/>
                    <a:pt x="14285" y="18644"/>
                  </a:cubicBezTo>
                  <a:cubicBezTo>
                    <a:pt x="14226" y="17837"/>
                    <a:pt x="14110" y="17459"/>
                    <a:pt x="13766" y="16934"/>
                  </a:cubicBezTo>
                  <a:cubicBezTo>
                    <a:pt x="12034" y="14294"/>
                    <a:pt x="11534" y="12996"/>
                    <a:pt x="11714" y="11613"/>
                  </a:cubicBezTo>
                  <a:cubicBezTo>
                    <a:pt x="11829" y="10733"/>
                    <a:pt x="12351" y="9872"/>
                    <a:pt x="13044" y="9422"/>
                  </a:cubicBezTo>
                  <a:lnTo>
                    <a:pt x="13538" y="9109"/>
                  </a:lnTo>
                  <a:lnTo>
                    <a:pt x="14487" y="10004"/>
                  </a:lnTo>
                  <a:cubicBezTo>
                    <a:pt x="15400" y="10864"/>
                    <a:pt x="16712" y="11613"/>
                    <a:pt x="17324" y="11613"/>
                  </a:cubicBezTo>
                  <a:cubicBezTo>
                    <a:pt x="17504" y="11613"/>
                    <a:pt x="17729" y="11851"/>
                    <a:pt x="17957" y="12273"/>
                  </a:cubicBezTo>
                  <a:cubicBezTo>
                    <a:pt x="18451" y="13184"/>
                    <a:pt x="18922" y="13355"/>
                    <a:pt x="20047" y="13066"/>
                  </a:cubicBezTo>
                  <a:cubicBezTo>
                    <a:pt x="20707" y="12897"/>
                    <a:pt x="20966" y="12752"/>
                    <a:pt x="21149" y="12440"/>
                  </a:cubicBezTo>
                  <a:cubicBezTo>
                    <a:pt x="21600" y="11670"/>
                    <a:pt x="21374" y="10397"/>
                    <a:pt x="20667" y="9668"/>
                  </a:cubicBezTo>
                  <a:cubicBezTo>
                    <a:pt x="20556" y="9554"/>
                    <a:pt x="20203" y="8843"/>
                    <a:pt x="19882" y="8081"/>
                  </a:cubicBezTo>
                  <a:cubicBezTo>
                    <a:pt x="19185" y="6428"/>
                    <a:pt x="18221" y="4658"/>
                    <a:pt x="17653" y="4001"/>
                  </a:cubicBezTo>
                  <a:cubicBezTo>
                    <a:pt x="17274" y="3563"/>
                    <a:pt x="17245" y="3415"/>
                    <a:pt x="17235" y="2112"/>
                  </a:cubicBezTo>
                  <a:lnTo>
                    <a:pt x="17223" y="704"/>
                  </a:lnTo>
                  <a:lnTo>
                    <a:pt x="16843" y="972"/>
                  </a:lnTo>
                  <a:cubicBezTo>
                    <a:pt x="16355" y="1309"/>
                    <a:pt x="16186" y="1141"/>
                    <a:pt x="16349" y="503"/>
                  </a:cubicBezTo>
                  <a:lnTo>
                    <a:pt x="16476" y="0"/>
                  </a:ln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41" name="선"/>
            <p:cNvSpPr/>
            <p:nvPr/>
          </p:nvSpPr>
          <p:spPr>
            <a:xfrm>
              <a:off x="4975934" y="6110882"/>
              <a:ext cx="569962" cy="2663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2" name="선"/>
            <p:cNvSpPr/>
            <p:nvPr/>
          </p:nvSpPr>
          <p:spPr>
            <a:xfrm>
              <a:off x="4989512" y="7442596"/>
              <a:ext cx="518812" cy="1"/>
            </a:xfrm>
            <a:prstGeom prst="line">
              <a:avLst/>
            </a:pr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3" name="선"/>
            <p:cNvSpPr/>
            <p:nvPr/>
          </p:nvSpPr>
          <p:spPr>
            <a:xfrm flipH="1">
              <a:off x="4316128" y="6783585"/>
              <a:ext cx="669962" cy="1"/>
            </a:xfrm>
            <a:prstGeom prst="line">
              <a:avLst/>
            </a:pr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05520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4. 승마 게임 상용 적용 및 결과…">
            <a:extLst>
              <a:ext uri="{FF2B5EF4-FFF2-40B4-BE49-F238E27FC236}">
                <a16:creationId xmlns:a16="http://schemas.microsoft.com/office/drawing/2014/main" id="{1D7E3BDE-C5C4-4304-BB58-CEAD5F5ED0B1}"/>
              </a:ext>
            </a:extLst>
          </p:cNvPr>
          <p:cNvSpPr txBox="1"/>
          <p:nvPr/>
        </p:nvSpPr>
        <p:spPr>
          <a:xfrm>
            <a:off x="380491" y="305952"/>
            <a:ext cx="10400283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  <a:sym typeface="나눔고딕"/>
              </a:rPr>
              <a:t>9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. </a:t>
            </a:r>
            <a:r>
              <a:rPr lang="ko-KR" altLang="en-US" sz="3600" b="0" dirty="0">
                <a:latin typeface="나눔고딕"/>
                <a:ea typeface="나눔고딕"/>
                <a:cs typeface="나눔고딕"/>
                <a:sym typeface="나눔고딕"/>
              </a:rPr>
              <a:t>통합관리 </a:t>
            </a:r>
            <a:r>
              <a:rPr lang="en-US" altLang="ko-KR" sz="3600" b="0" dirty="0">
                <a:latin typeface="나눔고딕"/>
                <a:ea typeface="나눔고딕"/>
                <a:cs typeface="나눔고딕"/>
                <a:sym typeface="나눔고딕"/>
              </a:rPr>
              <a:t>DB </a:t>
            </a:r>
            <a:r>
              <a:rPr lang="ko-KR" altLang="en-US" sz="3600" b="0" dirty="0">
                <a:latin typeface="나눔고딕"/>
                <a:ea typeface="나눔고딕"/>
                <a:cs typeface="나눔고딕"/>
                <a:sym typeface="나눔고딕"/>
              </a:rPr>
              <a:t>서버에서 사용하는 데이터 리스트</a:t>
            </a:r>
            <a:endParaRPr lang="en-US" altLang="ko-KR" sz="3600" b="0" dirty="0">
              <a:latin typeface="나눔고딕"/>
              <a:ea typeface="나눔고딕"/>
              <a:cs typeface="나눔고딕"/>
              <a:sym typeface="나눔고딕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sz="2100" b="0" dirty="0">
                <a:sym typeface="나눔고딕"/>
              </a:rPr>
              <a:t>    - </a:t>
            </a:r>
            <a:r>
              <a:rPr lang="ko-KR" altLang="en-US" sz="2100" b="0" dirty="0">
                <a:sym typeface="나눔고딕"/>
              </a:rPr>
              <a:t>매장에서 플랫폼 실행 시 서버에 등록된 정보와 일치 여부 확인 </a:t>
            </a:r>
            <a:r>
              <a:rPr lang="en-US" altLang="ko-KR" sz="2100" b="0" dirty="0">
                <a:sym typeface="나눔고딕"/>
              </a:rPr>
              <a:t>(</a:t>
            </a:r>
            <a:r>
              <a:rPr lang="ko-KR" altLang="en-US" sz="2100" b="0" dirty="0">
                <a:sym typeface="나눔고딕"/>
              </a:rPr>
              <a:t>기기 인증</a:t>
            </a:r>
            <a:r>
              <a:rPr lang="en-US" altLang="ko-KR" sz="2100" b="0" dirty="0">
                <a:sym typeface="나눔고딕"/>
              </a:rPr>
              <a:t>)</a:t>
            </a:r>
            <a:endParaRPr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0112394-163C-49FB-9717-328C510FB28E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1727200"/>
          <a:ext cx="9480643" cy="72390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50913">
                  <a:extLst>
                    <a:ext uri="{9D8B030D-6E8A-4147-A177-3AD203B41FA5}">
                      <a16:colId xmlns:a16="http://schemas.microsoft.com/office/drawing/2014/main" val="522509666"/>
                    </a:ext>
                  </a:extLst>
                </a:gridCol>
                <a:gridCol w="1942936">
                  <a:extLst>
                    <a:ext uri="{9D8B030D-6E8A-4147-A177-3AD203B41FA5}">
                      <a16:colId xmlns:a16="http://schemas.microsoft.com/office/drawing/2014/main" val="1133738204"/>
                    </a:ext>
                  </a:extLst>
                </a:gridCol>
                <a:gridCol w="1036233">
                  <a:extLst>
                    <a:ext uri="{9D8B030D-6E8A-4147-A177-3AD203B41FA5}">
                      <a16:colId xmlns:a16="http://schemas.microsoft.com/office/drawing/2014/main" val="72494260"/>
                    </a:ext>
                  </a:extLst>
                </a:gridCol>
                <a:gridCol w="1592728">
                  <a:extLst>
                    <a:ext uri="{9D8B030D-6E8A-4147-A177-3AD203B41FA5}">
                      <a16:colId xmlns:a16="http://schemas.microsoft.com/office/drawing/2014/main" val="3214676457"/>
                    </a:ext>
                  </a:extLst>
                </a:gridCol>
                <a:gridCol w="3957833">
                  <a:extLst>
                    <a:ext uri="{9D8B030D-6E8A-4147-A177-3AD203B41FA5}">
                      <a16:colId xmlns:a16="http://schemas.microsoft.com/office/drawing/2014/main" val="3272414523"/>
                    </a:ext>
                  </a:extLst>
                </a:gridCol>
              </a:tblGrid>
              <a:tr h="2585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매장코드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기기코드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기기번호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등록일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Hash Key (</a:t>
                      </a:r>
                      <a:r>
                        <a:rPr lang="ko-KR" altLang="en-US" sz="1100" u="none" strike="noStrike" dirty="0">
                          <a:effectLst/>
                        </a:rPr>
                        <a:t>기기인증용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9602482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SH_CODE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MC_CODE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MC_NUM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MC_REGDATE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MC_HS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4404214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VRZONE0028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VRZONE0028C01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1530444475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d3f75abc18022bf9bc9d17d1497dca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21054181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VRZONE0027C01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1529911124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884247b2fc97728677008fddc370db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8814916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VRZONE0026C01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1529910983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fc2c5359c1c24c6230ba427d2a2ad0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3094329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VRZONE0025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VRZONE0025C01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1528167129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5515e62db3e68d7de39710fb41b385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9449744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VRZONE0025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VRZONE0025C02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1528167129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a76d300513189b6a84afa52d584fb8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6328212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VRZONE0025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VRZONE0025C03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1528167207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f7d2de8c062cd5b263c497f416012e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0552657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VRZONE0025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VRZONE0025N01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1528167129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f101180d61588f55addb79b7505da8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5268229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VRZONE0024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VRZONE0024C01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1526286925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e873aacc091f34757228650fc87bbf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9682282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VRZONE0024C02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1526286925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618b971810c38bfd255830282ae92d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6337464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VRZONE0024C03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1526286925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1a2c92bb9a066ff7a277e5f1331284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3087939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VRZONE0023C01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1524826907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7bc9e238584a4a51afcd11065f1b39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6437190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VRZONE0022C01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1524135270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036869de28cd0614002013c241ada3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1743115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VRZONE0021C01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1523109835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fdc010a2c1d42b8e4239188512caec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9187829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VRZONE0020C01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1522314908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f168b9df7b651cea50777b8a38e87d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4627115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VRZONE0015C01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1521803541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5543786feec3fb40e470ecb2cc33b3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4401935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VRZONE0015C02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1521803541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cd2dd11893d1701d4f8f6e633b3fde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0562700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VRZONE0015N01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1523111590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b54fcd539d9be9c8183fdff2be0b95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7702468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VRZONE0015N02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1523111590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bd5917fae2d69d913fd90d4c9d03ac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6200583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1517745204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0aa95a6be752c4df309f3e3b2d6b25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4209176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VRZONE0014C02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1517745204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0919a873149777c117ad4938fb5338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7234489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VRZONE0014C03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1517745204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456c10e4b7a1b25d4176a5199aa147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580037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VRZONE0014C04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1517745204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9595f29fbf8bf611bbc24e1ed13fdc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8255758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VRZONE0014C05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1517745204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8679e33f4a7fb950baaa3162b93bf6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4187961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VRZONE0011C01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1516436046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4a57f9435f744ff342522dbd7a5c27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7486495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VRZONE0011C02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1516436046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13bf2684b0e456215db35457869ec0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7773318"/>
                  </a:ext>
                </a:extLst>
              </a:tr>
              <a:tr h="2585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VRZONE0011C03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1516436046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d2d459137a79923c12010a4baf971e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7375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5810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545C82-115C-4DEB-AB38-FB3ACD8E6007}"/>
              </a:ext>
            </a:extLst>
          </p:cNvPr>
          <p:cNvGraphicFramePr>
            <a:graphicFrameLocks noGrp="1"/>
          </p:cNvGraphicFramePr>
          <p:nvPr/>
        </p:nvGraphicFramePr>
        <p:xfrm>
          <a:off x="677862" y="1644650"/>
          <a:ext cx="10555590" cy="76644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1915">
                  <a:extLst>
                    <a:ext uri="{9D8B030D-6E8A-4147-A177-3AD203B41FA5}">
                      <a16:colId xmlns:a16="http://schemas.microsoft.com/office/drawing/2014/main" val="3790115048"/>
                    </a:ext>
                  </a:extLst>
                </a:gridCol>
                <a:gridCol w="1574476">
                  <a:extLst>
                    <a:ext uri="{9D8B030D-6E8A-4147-A177-3AD203B41FA5}">
                      <a16:colId xmlns:a16="http://schemas.microsoft.com/office/drawing/2014/main" val="1978610584"/>
                    </a:ext>
                  </a:extLst>
                </a:gridCol>
                <a:gridCol w="1335986">
                  <a:extLst>
                    <a:ext uri="{9D8B030D-6E8A-4147-A177-3AD203B41FA5}">
                      <a16:colId xmlns:a16="http://schemas.microsoft.com/office/drawing/2014/main" val="2250418018"/>
                    </a:ext>
                  </a:extLst>
                </a:gridCol>
                <a:gridCol w="927123">
                  <a:extLst>
                    <a:ext uri="{9D8B030D-6E8A-4147-A177-3AD203B41FA5}">
                      <a16:colId xmlns:a16="http://schemas.microsoft.com/office/drawing/2014/main" val="3248340869"/>
                    </a:ext>
                  </a:extLst>
                </a:gridCol>
                <a:gridCol w="938859">
                  <a:extLst>
                    <a:ext uri="{9D8B030D-6E8A-4147-A177-3AD203B41FA5}">
                      <a16:colId xmlns:a16="http://schemas.microsoft.com/office/drawing/2014/main" val="3981026139"/>
                    </a:ext>
                  </a:extLst>
                </a:gridCol>
                <a:gridCol w="907564">
                  <a:extLst>
                    <a:ext uri="{9D8B030D-6E8A-4147-A177-3AD203B41FA5}">
                      <a16:colId xmlns:a16="http://schemas.microsoft.com/office/drawing/2014/main" val="3507112040"/>
                    </a:ext>
                  </a:extLst>
                </a:gridCol>
                <a:gridCol w="938859">
                  <a:extLst>
                    <a:ext uri="{9D8B030D-6E8A-4147-A177-3AD203B41FA5}">
                      <a16:colId xmlns:a16="http://schemas.microsoft.com/office/drawing/2014/main" val="2399205899"/>
                    </a:ext>
                  </a:extLst>
                </a:gridCol>
                <a:gridCol w="907564">
                  <a:extLst>
                    <a:ext uri="{9D8B030D-6E8A-4147-A177-3AD203B41FA5}">
                      <a16:colId xmlns:a16="http://schemas.microsoft.com/office/drawing/2014/main" val="2355153290"/>
                    </a:ext>
                  </a:extLst>
                </a:gridCol>
                <a:gridCol w="971406">
                  <a:extLst>
                    <a:ext uri="{9D8B030D-6E8A-4147-A177-3AD203B41FA5}">
                      <a16:colId xmlns:a16="http://schemas.microsoft.com/office/drawing/2014/main" val="3531453132"/>
                    </a:ext>
                  </a:extLst>
                </a:gridCol>
                <a:gridCol w="1161838">
                  <a:extLst>
                    <a:ext uri="{9D8B030D-6E8A-4147-A177-3AD203B41FA5}">
                      <a16:colId xmlns:a16="http://schemas.microsoft.com/office/drawing/2014/main" val="1933839731"/>
                    </a:ext>
                  </a:extLst>
                </a:gridCol>
              </a:tblGrid>
              <a:tr h="23225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일렬번호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매장코드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기기코드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콘텐츠코드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시작일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시작시간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종료일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종료시간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플레이시간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사용인원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1861361388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VL_IDX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SH_CODE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MC_CODE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VC_CODE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VL_SDATE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VL_STIME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VL_EDATE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VL_ETIME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VL_PLAYTIOME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VL_MEMBER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3699927673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15223467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GIMPOMARIN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gimpomarinC02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91351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91633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1625825002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15223468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92303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92546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2464914040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15223470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94839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95120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2159816223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15223471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VRZONE0025C03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95219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95226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2506056109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15223475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95715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100014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4086917431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15223521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104142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104425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2928407625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15223549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112312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112327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2795999204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15223551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112854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113155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4122296113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15216565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90107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90347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3292384471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15216590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VRZONE0015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VRZONE0015C02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T2000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20190217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95343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20190217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95556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4229540895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15216591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95612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95659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801506133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15216592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95914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95952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2530691900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101608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101904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176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1667884976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102221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102504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1768114009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103112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103352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3241356673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104130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104410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460925811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15216651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104543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104837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44730517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105045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105106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1029404330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104918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105201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1346921464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104941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105229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4080028114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105203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105444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3690289663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15216678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VRZONE0015C02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105459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105758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2095804808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15216720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110559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110841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4079899748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15216818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113244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113538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174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1996882068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15216840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113820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114121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2146739747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15216841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114048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114328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3152181958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15216859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114211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114512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423427536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15216862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114622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114902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389808506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15216950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115941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120207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146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1402049254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15216984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VRZONE0028C01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120311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120606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3716686188"/>
                  </a:ext>
                </a:extLst>
              </a:tr>
              <a:tr h="232256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15216988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gimpomarinC02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120549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120831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162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59" marR="8659" marT="8659" marB="0" anchor="ctr"/>
                </a:tc>
                <a:extLst>
                  <a:ext uri="{0D108BD9-81ED-4DB2-BD59-A6C34878D82A}">
                    <a16:rowId xmlns:a16="http://schemas.microsoft.com/office/drawing/2014/main" val="494930661"/>
                  </a:ext>
                </a:extLst>
              </a:tr>
            </a:tbl>
          </a:graphicData>
        </a:graphic>
      </p:graphicFrame>
      <p:sp>
        <p:nvSpPr>
          <p:cNvPr id="7" name="4. 승마 게임 상용 적용 및 결과…">
            <a:extLst>
              <a:ext uri="{FF2B5EF4-FFF2-40B4-BE49-F238E27FC236}">
                <a16:creationId xmlns:a16="http://schemas.microsoft.com/office/drawing/2014/main" id="{1D7E3BDE-C5C4-4304-BB58-CEAD5F5ED0B1}"/>
              </a:ext>
            </a:extLst>
          </p:cNvPr>
          <p:cNvSpPr txBox="1"/>
          <p:nvPr/>
        </p:nvSpPr>
        <p:spPr>
          <a:xfrm>
            <a:off x="380491" y="167408"/>
            <a:ext cx="10203114" cy="141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3600" b="0" dirty="0">
                <a:latin typeface="나눔고딕"/>
                <a:ea typeface="나눔고딕"/>
                <a:cs typeface="나눔고딕"/>
                <a:sym typeface="나눔고딕"/>
              </a:rPr>
              <a:t>10</a:t>
            </a:r>
            <a:r>
              <a:rPr sz="3600" b="0" dirty="0">
                <a:latin typeface="나눔고딕"/>
                <a:ea typeface="나눔고딕"/>
                <a:cs typeface="나눔고딕"/>
                <a:sym typeface="나눔고딕"/>
              </a:rPr>
              <a:t>. </a:t>
            </a:r>
            <a:r>
              <a:rPr lang="ko-KR" altLang="en-US" sz="3600" b="0" dirty="0">
                <a:latin typeface="나눔고딕"/>
                <a:ea typeface="나눔고딕"/>
                <a:cs typeface="나눔고딕"/>
                <a:sym typeface="나눔고딕"/>
              </a:rPr>
              <a:t>실시간 </a:t>
            </a:r>
            <a:r>
              <a:rPr lang="en-US" altLang="ko-KR" sz="3600" b="0" dirty="0">
                <a:latin typeface="나눔고딕"/>
                <a:ea typeface="나눔고딕"/>
                <a:cs typeface="나눔고딕"/>
                <a:sym typeface="나눔고딕"/>
              </a:rPr>
              <a:t>DB </a:t>
            </a:r>
            <a:r>
              <a:rPr lang="ko-KR" altLang="en-US" sz="3600" b="0" dirty="0">
                <a:latin typeface="나눔고딕"/>
                <a:ea typeface="나눔고딕"/>
                <a:cs typeface="나눔고딕"/>
                <a:sym typeface="나눔고딕"/>
              </a:rPr>
              <a:t>서버에서 사용하는 데이터 리스트</a:t>
            </a:r>
            <a:endParaRPr lang="en-US" altLang="ko-KR" sz="3600" b="0" dirty="0">
              <a:latin typeface="나눔고딕"/>
              <a:ea typeface="나눔고딕"/>
              <a:cs typeface="나눔고딕"/>
              <a:sym typeface="나눔고딕"/>
            </a:endParaRPr>
          </a:p>
          <a:p>
            <a:pPr algn="l">
              <a:lnSpc>
                <a:spcPct val="150000"/>
              </a:lnSpc>
              <a:defRPr sz="2100" b="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sz="2100" b="0" dirty="0">
                <a:sym typeface="나눔고딕"/>
              </a:rPr>
              <a:t>    - </a:t>
            </a:r>
            <a:r>
              <a:rPr lang="ko-KR" altLang="en-US" sz="2100" b="0" dirty="0">
                <a:sym typeface="나눔고딕"/>
              </a:rPr>
              <a:t>게임이 끝난 후 서버</a:t>
            </a:r>
            <a:r>
              <a:rPr lang="en-US" altLang="ko-KR" sz="2100" b="0" dirty="0">
                <a:sym typeface="나눔고딕"/>
              </a:rPr>
              <a:t>PC</a:t>
            </a:r>
            <a:r>
              <a:rPr lang="ko-KR" altLang="en-US" sz="2100" b="0" dirty="0">
                <a:sym typeface="나눔고딕"/>
              </a:rPr>
              <a:t>에서 실시간으로 플레이 로그 전송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63265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2200" b="0" dirty="0" smtClean="0">
            <a:solidFill>
              <a:srgbClr val="FFFFFF"/>
            </a:solidFill>
            <a:latin typeface="+mn-lt"/>
            <a:ea typeface="+mn-ea"/>
            <a:cs typeface="+mn-cs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2083</Words>
  <Application>Microsoft Office PowerPoint</Application>
  <PresentationFormat>사용자 지정</PresentationFormat>
  <Paragraphs>805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Apple SD 산돌고딕 Neo 옅은체</vt:lpstr>
      <vt:lpstr>Helvetica Neue</vt:lpstr>
      <vt:lpstr>Helvetica Neue Light</vt:lpstr>
      <vt:lpstr>Helvetica Neue Medium</vt:lpstr>
      <vt:lpstr>Helvetica Neue Thin</vt:lpstr>
      <vt:lpstr>NanumGothic Bold</vt:lpstr>
      <vt:lpstr>나눔고딕</vt:lpstr>
      <vt:lpstr>맑은 고딕</vt:lpstr>
      <vt:lpstr>함초롬바탕</vt:lpstr>
      <vt:lpstr>Arial</vt:lpstr>
      <vt:lpstr>Calibri</vt:lpstr>
      <vt:lpstr>Wingdings</vt:lpstr>
      <vt:lpstr>White</vt:lpstr>
      <vt:lpstr>Unity 3D 게임 엔진을 이용한 승마 게임의  설계 및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60</cp:revision>
  <cp:lastPrinted>2019-04-06T03:38:44Z</cp:lastPrinted>
  <dcterms:modified xsi:type="dcterms:W3CDTF">2022-03-08T05:41:55Z</dcterms:modified>
</cp:coreProperties>
</file>